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drawing3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5"/>
  </p:notesMasterIdLst>
  <p:sldIdLst>
    <p:sldId id="261" r:id="rId2"/>
    <p:sldId id="269" r:id="rId3"/>
    <p:sldId id="268" r:id="rId4"/>
  </p:sldIdLst>
  <p:sldSz cx="9144000" cy="6858000" type="screen4x3"/>
  <p:notesSz cx="6781800" cy="98806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ED7E4"/>
    <a:srgbClr val="3099E0"/>
    <a:srgbClr val="00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3429" autoAdjust="0"/>
  </p:normalViewPr>
  <p:slideViewPr>
    <p:cSldViewPr>
      <p:cViewPr varScale="1">
        <p:scale>
          <a:sx n="105" d="100"/>
          <a:sy n="105" d="100"/>
        </p:scale>
        <p:origin x="-1158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0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Komp10\&#1085;&#1072;&#1095;.&#1086;&#1090;&#1076;&#1077;&#1083;&#1072;\2018%20&#1075;&#1086;&#1076;\&#1089;&#1072;&#1081;&#1090;\&#1043;&#1054;&#1058;&#1054;&#1042;&#1054;\&#1090;&#1072;&#1073;&#1083;&#1080;&#1094;&#1099;%20&#1082;%20&#1088;&#1077;&#1096;&#1077;&#1085;&#1080;&#1102;\&#1082;%20&#1088;&#1077;&#1096;&#1077;&#1085;&#1080;&#1102;%202018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Komp10\&#1085;&#1072;&#1095;.&#1086;&#1090;&#1076;&#1077;&#1083;&#1072;\2018%20&#1075;&#1086;&#1076;\&#1089;&#1072;&#1081;&#1090;\&#1043;&#1054;&#1058;&#1054;&#1042;&#1054;\&#1090;&#1072;&#1073;&#1083;&#1080;&#1094;&#1099;%20&#1082;%20&#1088;&#1077;&#1096;&#1077;&#1085;&#1080;&#1102;\&#1088;&#1072;&#1089;&#1093;&#1086;&#1076;&#1099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 dirty="0"/>
              <a:t>Доходы городского бюджета </a:t>
            </a:r>
            <a:endParaRPr lang="ru-RU" dirty="0" smtClean="0"/>
          </a:p>
          <a:p>
            <a:pPr>
              <a:defRPr/>
            </a:pPr>
            <a:r>
              <a:rPr lang="ru-RU" dirty="0" smtClean="0"/>
              <a:t>в </a:t>
            </a:r>
            <a:r>
              <a:rPr lang="ru-RU" dirty="0"/>
              <a:t>2018 году</a:t>
            </a:r>
          </a:p>
        </c:rich>
      </c:tx>
      <c:layout>
        <c:manualLayout>
          <c:xMode val="edge"/>
          <c:yMode val="edge"/>
          <c:x val="0.15926045254231011"/>
          <c:y val="4.4092323075213866E-2"/>
        </c:manualLayout>
      </c:layout>
    </c:title>
    <c:view3D>
      <c:rotX val="30"/>
      <c:perspective val="30"/>
    </c:view3D>
    <c:plotArea>
      <c:layout/>
      <c:pie3DChart>
        <c:varyColors val="1"/>
        <c:ser>
          <c:idx val="0"/>
          <c:order val="0"/>
          <c:explosion val="25"/>
          <c:dLbls>
            <c:showPercent val="1"/>
            <c:showLeaderLines val="1"/>
          </c:dLbls>
          <c:cat>
            <c:strRef>
              <c:f>('корр1 (8-45р от 06.04.18)'!$J$12,'корр1 (8-45р от 06.04.18)'!$J$35,'корр1 (8-45р от 06.04.18)'!$J$45)</c:f>
              <c:strCache>
                <c:ptCount val="3"/>
                <c:pt idx="0">
                  <c:v>НАЛОГОВЫЕ  ДОХОДЫ</c:v>
                </c:pt>
                <c:pt idx="1">
                  <c:v>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('корр1 (8-45р от 06.04.18)'!$K$12,'корр1 (8-45р от 06.04.18)'!$K$35,'корр1 (8-45р от 06.04.18)'!$K$45)</c:f>
              <c:numCache>
                <c:formatCode>#,##0.00</c:formatCode>
                <c:ptCount val="3"/>
                <c:pt idx="0">
                  <c:v>323924.09999999998</c:v>
                </c:pt>
                <c:pt idx="1">
                  <c:v>68841.8</c:v>
                </c:pt>
                <c:pt idx="2">
                  <c:v>1551298.04</c:v>
                </c:pt>
              </c:numCache>
            </c:numRef>
          </c:val>
        </c:ser>
        <c:dLbls>
          <c:showPercent val="1"/>
        </c:dLbls>
      </c:pie3DChart>
      <c:spPr>
        <a:noFill/>
        <a:ln w="25400">
          <a:noFill/>
        </a:ln>
      </c:spPr>
    </c:plotArea>
    <c:legend>
      <c:legendPos val="t"/>
      <c:layout/>
    </c:legend>
    <c:plotVisOnly val="1"/>
    <c:dispBlanksAs val="zero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/>
              <a:t>Расходы</a:t>
            </a:r>
            <a:r>
              <a:rPr lang="ru-RU" baseline="0"/>
              <a:t> городского бюджета в 2018 году</a:t>
            </a:r>
            <a:endParaRPr lang="ru-RU"/>
          </a:p>
        </c:rich>
      </c:tx>
      <c:layout/>
    </c:title>
    <c:view3D>
      <c:rotX val="30"/>
      <c:perspective val="30"/>
    </c:view3D>
    <c:plotArea>
      <c:layout/>
      <c:pie3DChart>
        <c:varyColors val="1"/>
        <c:ser>
          <c:idx val="2"/>
          <c:order val="2"/>
          <c:explosion val="25"/>
          <c:dLbls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Percent val="1"/>
            <c:showLeaderLines val="1"/>
          </c:dLbls>
          <c:cat>
            <c:strRef>
              <c:f>('корректировка 1'!$A$3,'корректировка 1'!$A$6:$A$9)</c:f>
              <c:strCache>
                <c:ptCount val="4"/>
                <c:pt idx="0">
                  <c:v>Общегосударственные вопросы (аппарат управления)</c:v>
                </c:pt>
                <c:pt idx="1">
                  <c:v>Национальная экономика (транспорт, дорожный фонд)</c:v>
                </c:pt>
                <c:pt idx="2">
                  <c:v>ЖКХ (благоустройство, дороги города, кап. Ремонт жилого фонда)</c:v>
                </c:pt>
                <c:pt idx="3">
                  <c:v>СОЦСФЕРА</c:v>
                </c:pt>
              </c:strCache>
            </c:strRef>
          </c:cat>
          <c:val>
            <c:numRef>
              <c:f>('корректировка 1'!$D$3,'корректировка 1'!$D$6:$D$9)</c:f>
              <c:numCache>
                <c:formatCode>#,##0.0</c:formatCode>
                <c:ptCount val="4"/>
                <c:pt idx="0">
                  <c:v>78603.3</c:v>
                </c:pt>
                <c:pt idx="1">
                  <c:v>252109.5</c:v>
                </c:pt>
                <c:pt idx="2">
                  <c:v>89037.6</c:v>
                </c:pt>
                <c:pt idx="3">
                  <c:v>1533461.1</c:v>
                </c:pt>
              </c:numCache>
            </c:numRef>
          </c:val>
        </c:ser>
        <c:ser>
          <c:idx val="1"/>
          <c:order val="1"/>
          <c:explosion val="25"/>
          <c:dLbls>
            <c:showPercent val="1"/>
            <c:showLeaderLines val="1"/>
          </c:dLbls>
          <c:cat>
            <c:strRef>
              <c:f>(бюджет!$A$3,бюджет!$A$6:$A$9)</c:f>
              <c:strCache>
                <c:ptCount val="4"/>
                <c:pt idx="0">
                  <c:v>Общегосударственные вопросы (аппарат управления)</c:v>
                </c:pt>
                <c:pt idx="1">
                  <c:v>Национальная экономика (транспорт, дорожный фонд)</c:v>
                </c:pt>
                <c:pt idx="2">
                  <c:v>ЖКХ (благоустройство, дороги города, кап. Ремонт жилого фонда)</c:v>
                </c:pt>
                <c:pt idx="3">
                  <c:v>СОЦСФЕРА</c:v>
                </c:pt>
              </c:strCache>
            </c:strRef>
          </c:cat>
          <c:val>
            <c:numRef>
              <c:f>(бюджет!$C$3,бюджет!$C$6:$C$9)</c:f>
            </c:numRef>
          </c:val>
        </c:ser>
        <c:ser>
          <c:idx val="0"/>
          <c:order val="0"/>
          <c:explosion val="25"/>
          <c:dLbls>
            <c:showPercent val="1"/>
            <c:showLeaderLines val="1"/>
          </c:dLbls>
          <c:cat>
            <c:strRef>
              <c:f>(бюджет!$A$3,бюджет!$A$6:$A$9)</c:f>
              <c:strCache>
                <c:ptCount val="4"/>
                <c:pt idx="0">
                  <c:v>Общегосударственные вопросы (аппарат управления)</c:v>
                </c:pt>
                <c:pt idx="1">
                  <c:v>Национальная экономика (транспорт, дорожный фонд)</c:v>
                </c:pt>
                <c:pt idx="2">
                  <c:v>ЖКХ (благоустройство, дороги города, кап. Ремонт жилого фонда)</c:v>
                </c:pt>
                <c:pt idx="3">
                  <c:v>СОЦСФЕРА</c:v>
                </c:pt>
              </c:strCache>
            </c:strRef>
          </c:cat>
          <c:val>
            <c:numRef>
              <c:f>(бюджет!$B$3,бюджет!$B$6:$B$9)</c:f>
            </c:numRef>
          </c:val>
        </c:ser>
        <c:dLbls>
          <c:showPercent val="1"/>
        </c:dLbls>
      </c:pie3DChart>
    </c:plotArea>
    <c:legend>
      <c:legendPos val="t"/>
      <c:layout/>
    </c:legend>
    <c:plotVisOnly val="1"/>
  </c:chart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noFill/>
        <a:ln w="57150">
          <a:solidFill>
            <a:srgbClr val="00B050"/>
          </a:solidFill>
        </a:ln>
      </dgm:spPr>
      <dgm:t>
        <a:bodyPr/>
        <a:lstStyle/>
        <a:p>
          <a:pPr algn="ctr" rtl="0"/>
          <a:r>
            <a:rPr lang="ru-RU" sz="2800" b="1" i="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Параметры городского бюджета на 2018 год и плановый период </a:t>
          </a:r>
        </a:p>
        <a:p>
          <a:pPr algn="ctr" rtl="0"/>
          <a:r>
            <a:rPr lang="ru-RU" sz="2800" b="1" i="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2019-2020 годы:</a:t>
          </a:r>
          <a:endParaRPr lang="ru-RU" sz="2800" b="1" i="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ScaleY="39543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E303EC-3F6F-4444-8711-791DE684ADD9}" type="presOf" srcId="{80EA9BA2-0E64-4F17-9598-2C4CBCC2093E}" destId="{EB6B35A9-2E54-47E8-82AD-054A02153DE4}" srcOrd="0" destOrd="0" presId="urn:microsoft.com/office/officeart/2005/8/layout/vList2"/>
    <dgm:cxn modelId="{F993A68C-037C-4C85-88D6-E58F4DADEED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0FC81B0E-34E1-4C12-A145-D2AF63BB32A2}" type="presParOf" srcId="{4BE7FD2E-877B-4E5D-8E15-C326610DAEDD}" destId="{EB6B35A9-2E54-47E8-82AD-054A02153DE4}" srcOrd="0" destOrd="0" presId="urn:microsoft.com/office/officeart/2005/8/layout/vList2"/>
  </dgm:cxnLst>
  <dgm:bg/>
  <dgm:whole>
    <a:ln w="38100">
      <a:noFill/>
    </a:ln>
  </dgm:whole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>
        <a:solidFill>
          <a:srgbClr val="00B050"/>
        </a:solidFill>
      </dgm:spPr>
      <dgm:t>
        <a:bodyPr/>
        <a:lstStyle/>
        <a:p>
          <a:pPr algn="ctr" rtl="0"/>
          <a:r>
            <a:rPr lang="ru-RU" sz="1800" b="1" i="0" dirty="0" smtClean="0">
              <a:solidFill>
                <a:srgbClr val="0000FF"/>
              </a:solidFill>
              <a:effectLst/>
            </a:rPr>
            <a:t>тыс.руб.</a:t>
          </a:r>
          <a:endParaRPr lang="ru-RU" sz="1800" b="1" i="0" dirty="0">
            <a:solidFill>
              <a:srgbClr val="0000FF"/>
            </a:solidFill>
            <a:effectLst/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89" custLinFactNeighborY="4260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DED76D8-BE88-46CE-8C7F-3A0561BD8A11}" type="presOf" srcId="{80EA9BA2-0E64-4F17-9598-2C4CBCC2093E}" destId="{EB6B35A9-2E54-47E8-82AD-054A02153DE4}" srcOrd="0" destOrd="0" presId="urn:microsoft.com/office/officeart/2005/8/layout/vList2"/>
    <dgm:cxn modelId="{5433DD1A-223B-46A2-A85E-E5D4C57AA4A1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1B10F7E2-DCD4-4BB0-B6E7-72BC5CA12BDE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4AF04DA-2576-41CC-B86D-2FDFC0CFD64B}" type="doc">
      <dgm:prSet loTypeId="urn:microsoft.com/office/officeart/2005/8/layout/vList3#11" loCatId="list" qsTypeId="urn:microsoft.com/office/officeart/2005/8/quickstyle/3d1" qsCatId="3D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9D8B2FD8-9BA4-41EA-B8F3-7FC15038D58F}" type="pres">
      <dgm:prSet presAssocID="{14AF04DA-2576-41CC-B86D-2FDFC0CFD64B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CC39FFB7-F6DD-4230-8FD2-13129C6F2BE4}" type="presOf" srcId="{14AF04DA-2576-41CC-B86D-2FDFC0CFD64B}" destId="{9D8B2FD8-9BA4-41EA-B8F3-7FC15038D58F}" srcOrd="0" destOrd="0" presId="urn:microsoft.com/office/officeart/2005/8/layout/vList3#1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4AF04DA-2576-41CC-B86D-2FDFC0CFD64B}" type="doc">
      <dgm:prSet loTypeId="urn:microsoft.com/office/officeart/2005/8/layout/vList3#12" loCatId="list" qsTypeId="urn:microsoft.com/office/officeart/2005/8/quickstyle/3d1" qsCatId="3D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9D8B2FD8-9BA4-41EA-B8F3-7FC15038D58F}" type="pres">
      <dgm:prSet presAssocID="{14AF04DA-2576-41CC-B86D-2FDFC0CFD64B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6AAF6B56-DFBE-49CB-AA65-B73C90F7DD12}" type="presOf" srcId="{14AF04DA-2576-41CC-B86D-2FDFC0CFD64B}" destId="{9D8B2FD8-9BA4-41EA-B8F3-7FC15038D58F}" srcOrd="0" destOrd="0" presId="urn:microsoft.com/office/officeart/2005/8/layout/vList3#1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0"/>
          <a:ext cx="8188373" cy="1654566"/>
        </a:xfrm>
        <a:prstGeom prst="roundRect">
          <a:avLst/>
        </a:prstGeom>
        <a:noFill/>
        <a:ln w="57150" cap="flat" cmpd="thickThin" algn="ctr">
          <a:solidFill>
            <a:srgbClr val="00B050"/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0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Параметры городского бюджета на 2018 год и плановый период </a:t>
          </a:r>
        </a:p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0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2019-2020 годы:</a:t>
          </a:r>
          <a:endParaRPr lang="ru-RU" sz="2800" b="1" i="0" kern="120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sp:txBody>
      <dsp:txXfrm>
        <a:off x="0" y="0"/>
        <a:ext cx="8188373" cy="1654566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370"/>
          <a:ext cx="1623993" cy="503684"/>
        </a:xfrm>
        <a:prstGeom prst="roundRect">
          <a:avLst/>
        </a:prstGeom>
        <a:solidFill>
          <a:srgbClr val="00B050"/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 smtClean="0">
              <a:solidFill>
                <a:srgbClr val="0000FF"/>
              </a:solidFill>
              <a:effectLst/>
            </a:rPr>
            <a:t>тыс.руб.</a:t>
          </a:r>
          <a:endParaRPr lang="ru-RU" sz="1800" b="1" i="0" kern="1200" dirty="0">
            <a:solidFill>
              <a:srgbClr val="0000FF"/>
            </a:solidFill>
            <a:effectLst/>
          </a:endParaRPr>
        </a:p>
      </dsp:txBody>
      <dsp:txXfrm>
        <a:off x="0" y="370"/>
        <a:ext cx="1623993" cy="503684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#11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#12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EDE95-FF0A-4A33-9AD2-26BCC23B6FF2}" type="datetimeFigureOut">
              <a:rPr lang="ru-RU" smtClean="0"/>
              <a:pPr/>
              <a:t>13.04.2018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1363"/>
            <a:ext cx="4940300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8180" y="4693285"/>
            <a:ext cx="5425440" cy="4446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451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D0E6D-062B-4F61-A93D-9F0BC4031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03214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13.04.2018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13.04.2018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13.04.2018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13.04.2018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13.04.2018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80000"/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4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13.04.2018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12" Type="http://schemas.openxmlformats.org/officeDocument/2006/relationships/chart" Target="../charts/chart2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хема 6"/>
          <p:cNvGraphicFramePr/>
          <p:nvPr>
            <p:extLst>
              <p:ext uri="{D42A27DB-BD31-4B8C-83A1-F6EECF244321}">
                <p14:modId xmlns="" xmlns:p14="http://schemas.microsoft.com/office/powerpoint/2010/main" val="4284751741"/>
              </p:ext>
            </p:extLst>
          </p:nvPr>
        </p:nvGraphicFramePr>
        <p:xfrm>
          <a:off x="611560" y="332656"/>
          <a:ext cx="8188373" cy="1656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Схема 7"/>
          <p:cNvGraphicFramePr/>
          <p:nvPr/>
        </p:nvGraphicFramePr>
        <p:xfrm>
          <a:off x="7164288" y="2636912"/>
          <a:ext cx="1623994" cy="504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51522" y="3789040"/>
          <a:ext cx="8712967" cy="2325221"/>
        </p:xfrm>
        <a:graphic>
          <a:graphicData uri="http://schemas.openxmlformats.org/drawingml/2006/table">
            <a:tbl>
              <a:tblPr/>
              <a:tblGrid>
                <a:gridCol w="2117547"/>
                <a:gridCol w="1648855"/>
                <a:gridCol w="1648855"/>
                <a:gridCol w="1648855"/>
                <a:gridCol w="1648855"/>
              </a:tblGrid>
              <a:tr h="115212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Наименование показателя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Всего за 3 года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2018 год 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2019 год 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2020 год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</a:tr>
              <a:tr h="39103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Доходы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5 083 697,15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1 944 063,94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1 570 602,81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1 569 030,40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39103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Расходы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5 097 226,42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1 957 593,21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1 570 602,81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1 569 030,40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39103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Дефицит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-13 529,27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-13 529,27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0,00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0,00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116632"/>
            <a:ext cx="1619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rgbClr val="0070C0"/>
                </a:solidFill>
              </a:rPr>
              <a:t>Тыс. руб.</a:t>
            </a:r>
            <a:endParaRPr lang="ru-RU" b="1" i="1" dirty="0">
              <a:solidFill>
                <a:srgbClr val="0070C0"/>
              </a:solidFill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0" y="764704"/>
          <a:ext cx="4283968" cy="5976664"/>
        </p:xfrm>
        <a:graphic>
          <a:graphicData uri="http://schemas.openxmlformats.org/drawingml/2006/table">
            <a:tbl>
              <a:tblPr/>
              <a:tblGrid>
                <a:gridCol w="3503230"/>
                <a:gridCol w="780738"/>
              </a:tblGrid>
              <a:tr h="33489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latin typeface="Times New Roman"/>
                        </a:rPr>
                        <a:t>Наименование кода классификации доходов бюджета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latin typeface="Times New Roman"/>
                        </a:rPr>
                        <a:t>Доходы на </a:t>
                      </a:r>
                      <a:br>
                        <a:rPr lang="ru-RU" sz="1050" b="0" i="0" u="none" strike="noStrike">
                          <a:latin typeface="Times New Roman"/>
                        </a:rPr>
                      </a:br>
                      <a:r>
                        <a:rPr lang="ru-RU" sz="1050" b="0" i="0" u="none" strike="noStrike">
                          <a:latin typeface="Times New Roman"/>
                        </a:rPr>
                        <a:t>2018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6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latin typeface="Times New Roman"/>
                        </a:rPr>
                        <a:t>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latin typeface="Times New Roman"/>
                        </a:rPr>
                        <a:t>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694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1" i="0" u="none" strike="noStrike" dirty="0">
                          <a:latin typeface="Times New Roman"/>
                        </a:rPr>
                        <a:t>НАЛОГОВЫЕ И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50" b="1" i="0" u="none" strike="noStrike">
                          <a:latin typeface="Times New Roman"/>
                        </a:rPr>
                        <a:t>392 765,90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</a:tr>
              <a:tr h="191694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1" i="0" u="none" strike="noStrike" dirty="0">
                          <a:latin typeface="Times New Roman"/>
                        </a:rPr>
                        <a:t>НАЛОГОВЫЕ 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50" b="1" i="0" u="none" strike="noStrike">
                          <a:latin typeface="Times New Roman"/>
                        </a:rPr>
                        <a:t>323 924,10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191694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 dirty="0">
                          <a:latin typeface="Times New Roman"/>
                        </a:rPr>
                        <a:t>Налог на прибыль организаций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50" b="0" i="0" u="none" strike="noStrike">
                          <a:latin typeface="Times New Roman"/>
                        </a:rPr>
                        <a:t>5 496,90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201783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 dirty="0">
                          <a:latin typeface="Times New Roman"/>
                        </a:rPr>
                        <a:t>Налог на доходы физических лиц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50" b="0" i="0" u="none" strike="noStrike">
                          <a:latin typeface="Times New Roman"/>
                        </a:rPr>
                        <a:t>220 349,90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334890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 dirty="0">
                          <a:latin typeface="Times New Roman"/>
                        </a:rPr>
                        <a:t>Акцизы по подакцизным товарам (продукции), производимым на территории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50" b="0" i="0" u="none" strike="noStrike">
                          <a:latin typeface="Times New Roman"/>
                        </a:rPr>
                        <a:t>18 565,70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232050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 dirty="0">
                          <a:latin typeface="Times New Roman"/>
                        </a:rPr>
                        <a:t>Налог на совокупный доход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50" b="0" i="0" u="none" strike="noStrike">
                          <a:latin typeface="Times New Roman"/>
                        </a:rPr>
                        <a:t>37 477,10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81604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 dirty="0">
                          <a:latin typeface="Times New Roman"/>
                        </a:rPr>
                        <a:t>Налоги на имущество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50" b="0" i="0" u="none" strike="noStrike">
                          <a:latin typeface="Times New Roman"/>
                        </a:rPr>
                        <a:t>27 929,10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232050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 dirty="0">
                          <a:latin typeface="Times New Roman"/>
                        </a:rPr>
                        <a:t>Государственная пошлина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50" b="0" i="0" u="none" strike="noStrike">
                          <a:latin typeface="Times New Roman"/>
                        </a:rPr>
                        <a:t>14 105,40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221961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1" i="0" u="none" strike="noStrike" dirty="0">
                          <a:latin typeface="Times New Roman"/>
                        </a:rPr>
                        <a:t>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50" b="1" i="0" u="none" strike="noStrike">
                          <a:latin typeface="Times New Roman"/>
                        </a:rPr>
                        <a:t>68 841,80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</a:tr>
              <a:tr h="393476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 dirty="0">
                          <a:latin typeface="Times New Roman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50" b="0" i="0" u="none" strike="noStrike">
                          <a:latin typeface="Times New Roman"/>
                        </a:rPr>
                        <a:t>46 868,10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221961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 dirty="0">
                          <a:latin typeface="Times New Roman"/>
                        </a:rPr>
                        <a:t>Платежи при пользовании природными ресурсами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50" b="0" i="0" u="none" strike="noStrike">
                          <a:latin typeface="Times New Roman"/>
                        </a:rPr>
                        <a:t>967,10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393476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 dirty="0">
                          <a:latin typeface="Times New Roman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50" b="0" i="0" u="none" strike="noStrike">
                          <a:latin typeface="Times New Roman"/>
                        </a:rPr>
                        <a:t>9 455,12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373298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>
                          <a:latin typeface="Times New Roman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50" b="0" i="0" u="none" strike="noStrike" dirty="0">
                          <a:latin typeface="Times New Roman"/>
                        </a:rPr>
                        <a:t>1 410,00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262318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>
                          <a:latin typeface="Times New Roman"/>
                        </a:rPr>
                        <a:t>Штрафы, санкции, возмещение ущерба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50" b="0" i="0" u="none" strike="noStrike" dirty="0">
                          <a:latin typeface="Times New Roman"/>
                        </a:rPr>
                        <a:t>10 141,48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201783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>
                          <a:latin typeface="Times New Roman"/>
                        </a:rPr>
                        <a:t>Прочие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50" b="0" i="0" u="none" strike="noStrike" dirty="0"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2139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1" i="0" u="none" strike="noStrike">
                          <a:latin typeface="Times New Roman"/>
                        </a:rPr>
                        <a:t>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50" b="1" i="0" u="none" strike="noStrike" dirty="0">
                          <a:latin typeface="Times New Roman"/>
                        </a:rPr>
                        <a:t>1 551 298,04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</a:tr>
              <a:tr h="403564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>
                          <a:latin typeface="Times New Roman"/>
                        </a:rPr>
                        <a:t>Дотации бюджетам субъектов Российской Федерации и муниципальных образований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50" b="0" i="0" u="none" strike="noStrike" dirty="0">
                          <a:latin typeface="Times New Roman"/>
                        </a:rPr>
                        <a:t>308 128,30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211872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>
                          <a:latin typeface="Times New Roman"/>
                        </a:rPr>
                        <a:t>Субсидии  бюджетам субъектов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50" b="0" i="0" u="none" strike="noStrike" dirty="0">
                          <a:latin typeface="Times New Roman"/>
                        </a:rPr>
                        <a:t>306 621,22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91694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>
                          <a:latin typeface="Times New Roman"/>
                        </a:rPr>
                        <a:t>Субвенции бюджетам субъектов Российской Федерации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50" b="0" i="0" u="none" strike="noStrike" dirty="0">
                          <a:latin typeface="Times New Roman"/>
                        </a:rPr>
                        <a:t>939 526,49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221961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>
                          <a:latin typeface="Times New Roman"/>
                        </a:rPr>
                        <a:t>ПРОЧИЕ 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50" b="0" i="0" u="none" strike="noStrike" dirty="0"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91694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>
                          <a:latin typeface="Times New Roman"/>
                        </a:rPr>
                        <a:t>Возврат остатков субсидий и субвенций прошлых лет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50" b="0" i="0" u="none" strike="noStrike" dirty="0">
                          <a:latin typeface="Times New Roman"/>
                        </a:rPr>
                        <a:t>-2 977,97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71514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50" b="1" i="0" u="none" strike="noStrike" dirty="0">
                          <a:latin typeface="Times New Roman"/>
                        </a:rPr>
                        <a:t>1 944 063,94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Диаграмма 7"/>
          <p:cNvGraphicFramePr>
            <a:graphicFrameLocks/>
          </p:cNvGraphicFramePr>
          <p:nvPr/>
        </p:nvGraphicFramePr>
        <p:xfrm>
          <a:off x="4139952" y="764704"/>
          <a:ext cx="5400600" cy="5184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xmlns="" val="2368117489"/>
              </p:ext>
            </p:extLst>
          </p:nvPr>
        </p:nvGraphicFramePr>
        <p:xfrm>
          <a:off x="142844" y="3643314"/>
          <a:ext cx="9286908" cy="11430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xmlns="" val="253325332"/>
              </p:ext>
            </p:extLst>
          </p:nvPr>
        </p:nvGraphicFramePr>
        <p:xfrm>
          <a:off x="142844" y="5000636"/>
          <a:ext cx="9429816" cy="7858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7092280" y="857232"/>
            <a:ext cx="16945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Тыс. руб.</a:t>
            </a:r>
            <a:endParaRPr lang="ru-RU" dirty="0"/>
          </a:p>
        </p:txBody>
      </p:sp>
      <p:graphicFrame>
        <p:nvGraphicFramePr>
          <p:cNvPr id="7" name="Диаграмма 6"/>
          <p:cNvGraphicFramePr/>
          <p:nvPr/>
        </p:nvGraphicFramePr>
        <p:xfrm>
          <a:off x="-468560" y="476672"/>
          <a:ext cx="5934075" cy="4219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5207000" y="1268760"/>
          <a:ext cx="3937000" cy="3247031"/>
        </p:xfrm>
        <a:graphic>
          <a:graphicData uri="http://schemas.openxmlformats.org/drawingml/2006/table">
            <a:tbl>
              <a:tblPr/>
              <a:tblGrid>
                <a:gridCol w="3185737"/>
                <a:gridCol w="751263"/>
              </a:tblGrid>
              <a:tr h="29146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2018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</a:tr>
              <a:tr h="171448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1 957 032,5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</a:tr>
              <a:tr h="145730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Общегосударственные вопросы (аппарат управления)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78 603,3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180020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оборона (ВУС)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295,2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безопасности и правоохранительная деятельность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3 425,8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48599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экономика (транспорт, дорожный фонд)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252 109,5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308606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ЖКХ (благоустройство, дороги города, кап. Ремонт жилого фонда)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89 037,6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05737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СОЦСФЕРА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1 533 461,1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171448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Образование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1 209 182,3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171448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Культура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95 954,0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171448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Здравоохранение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44,8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57171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173 894,7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65744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54 385,3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91461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Обслуживание государственного и муниципального долга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100,0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1874</TotalTime>
  <Words>326</Words>
  <Application>Microsoft Office PowerPoint</Application>
  <PresentationFormat>Экран (4:3)</PresentationFormat>
  <Paragraphs>104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Открытая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никита</dc:creator>
  <cp:lastModifiedBy>Пользователь Windows</cp:lastModifiedBy>
  <cp:revision>229</cp:revision>
  <dcterms:modified xsi:type="dcterms:W3CDTF">2018-04-13T04:19:42Z</dcterms:modified>
</cp:coreProperties>
</file>