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4" autoAdjust="0"/>
  </p:normalViewPr>
  <p:slideViewPr>
    <p:cSldViewPr>
      <p:cViewPr varScale="1">
        <p:scale>
          <a:sx n="108" d="100"/>
          <a:sy n="108" d="100"/>
        </p:scale>
        <p:origin x="171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9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224135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7030A0"/>
                </a:solidFill>
              </a:rPr>
              <a:t>Управление муниципальными финансами</a:t>
            </a:r>
          </a:p>
        </p:txBody>
      </p:sp>
      <p:pic>
        <p:nvPicPr>
          <p:cNvPr id="5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772816"/>
            <a:ext cx="1837354" cy="1224136"/>
          </a:xfrm>
          <a:prstGeom prst="rect">
            <a:avLst/>
          </a:prstGeom>
        </p:spPr>
      </p:pic>
      <p:pic>
        <p:nvPicPr>
          <p:cNvPr id="6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212976"/>
            <a:ext cx="1869489" cy="1247358"/>
          </a:xfrm>
          <a:prstGeom prst="rect">
            <a:avLst/>
          </a:prstGeom>
        </p:spPr>
      </p:pic>
      <p:pic>
        <p:nvPicPr>
          <p:cNvPr id="8" name="Picture 3" descr="C:\Users\User\Desktop\619252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1772816"/>
            <a:ext cx="1872207" cy="1224136"/>
          </a:xfrm>
          <a:prstGeom prst="rect">
            <a:avLst/>
          </a:prstGeom>
          <a:noFill/>
        </p:spPr>
      </p:pic>
      <p:pic>
        <p:nvPicPr>
          <p:cNvPr id="10" name="Picture 5" descr="C:\Users\User\Desktop\krasnoyarskie-kommunisty-ostavili-minusinsk-bez-perspekti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3284984"/>
            <a:ext cx="1872208" cy="1224136"/>
          </a:xfrm>
          <a:prstGeom prst="rect">
            <a:avLst/>
          </a:prstGeom>
          <a:noFill/>
        </p:spPr>
      </p:pic>
      <p:pic>
        <p:nvPicPr>
          <p:cNvPr id="3074" name="Picture 2" descr="http://i.mycdn.me/i?r=AzEPZsRbOZEKgBhR0XGMT1RkGj8Qs8laxXPmgI6VgDQNy6aKTM5SRkZCeTgDn6uOyi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0232" y="4841776"/>
            <a:ext cx="2376264" cy="1827584"/>
          </a:xfrm>
          <a:prstGeom prst="rect">
            <a:avLst/>
          </a:prstGeom>
          <a:noFill/>
        </p:spPr>
      </p:pic>
      <p:pic>
        <p:nvPicPr>
          <p:cNvPr id="3076" name="Picture 4" descr="http://vtruda.ru/sites/default/files/pictures/dsc_039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725145"/>
            <a:ext cx="2448272" cy="2016223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286000" y="1772816"/>
            <a:ext cx="4572000" cy="2710614"/>
          </a:xfrm>
          <a:prstGeom prst="rect">
            <a:avLst/>
          </a:prstGeom>
          <a:solidFill>
            <a:srgbClr val="CBC5A5"/>
          </a:solidFill>
          <a:effectLst>
            <a:softEdge rad="317500"/>
          </a:effectLst>
        </p:spPr>
        <p:txBody>
          <a:bodyPr wrap="square">
            <a:spAutoFit/>
          </a:bodyPr>
          <a:lstStyle/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муниципальной программе муниципального образования город Минусинск «Управление муниципальными финансами» в 2021 году исполнение составило в сумме 41 474,40 тыс. руб. или 100% от уточненной бюджетной росписи  41 474,40 тыс. руб.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 fontScale="90000"/>
          </a:bodyPr>
          <a:lstStyle/>
          <a:p>
            <a:br>
              <a:rPr lang="ru-RU" sz="3100" dirty="0"/>
            </a:br>
            <a:r>
              <a:rPr lang="ru-RU" sz="2700" dirty="0"/>
              <a:t>Бюджетные ассигнования на реализацию Программы распределены следующим образом:</a:t>
            </a:r>
            <a:br>
              <a:rPr lang="ru-RU" sz="2700" dirty="0"/>
            </a:br>
            <a:endParaRPr lang="ru-RU" sz="2700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7757" y="3907334"/>
            <a:ext cx="9144000" cy="13681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317500"/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1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1600" b="1" i="1" dirty="0">
                <a:latin typeface="+mj-lt"/>
                <a:ea typeface="+mj-ea"/>
                <a:cs typeface="+mj-cs"/>
              </a:rPr>
              <a:t>"Создание условий для эффективного и ответственного управления муниципальными финансами, повышения устойчивости бюджета муниципального образования город Минусинск"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1DB26DA1-9513-42BE-BC61-91FE4826B5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737510"/>
              </p:ext>
            </p:extLst>
          </p:nvPr>
        </p:nvGraphicFramePr>
        <p:xfrm>
          <a:off x="408866" y="5260442"/>
          <a:ext cx="8568951" cy="132676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40044">
                  <a:extLst>
                    <a:ext uri="{9D8B030D-6E8A-4147-A177-3AD203B41FA5}">
                      <a16:colId xmlns:a16="http://schemas.microsoft.com/office/drawing/2014/main" val="478896111"/>
                    </a:ext>
                  </a:extLst>
                </a:gridCol>
                <a:gridCol w="2593037">
                  <a:extLst>
                    <a:ext uri="{9D8B030D-6E8A-4147-A177-3AD203B41FA5}">
                      <a16:colId xmlns:a16="http://schemas.microsoft.com/office/drawing/2014/main" val="3320855861"/>
                    </a:ext>
                  </a:extLst>
                </a:gridCol>
                <a:gridCol w="1240044">
                  <a:extLst>
                    <a:ext uri="{9D8B030D-6E8A-4147-A177-3AD203B41FA5}">
                      <a16:colId xmlns:a16="http://schemas.microsoft.com/office/drawing/2014/main" val="909000416"/>
                    </a:ext>
                  </a:extLst>
                </a:gridCol>
                <a:gridCol w="1240044">
                  <a:extLst>
                    <a:ext uri="{9D8B030D-6E8A-4147-A177-3AD203B41FA5}">
                      <a16:colId xmlns:a16="http://schemas.microsoft.com/office/drawing/2014/main" val="2365925281"/>
                    </a:ext>
                  </a:extLst>
                </a:gridCol>
                <a:gridCol w="1127891">
                  <a:extLst>
                    <a:ext uri="{9D8B030D-6E8A-4147-A177-3AD203B41FA5}">
                      <a16:colId xmlns:a16="http://schemas.microsoft.com/office/drawing/2014/main" val="2024322573"/>
                    </a:ext>
                  </a:extLst>
                </a:gridCol>
                <a:gridCol w="1127891">
                  <a:extLst>
                    <a:ext uri="{9D8B030D-6E8A-4147-A177-3AD203B41FA5}">
                      <a16:colId xmlns:a16="http://schemas.microsoft.com/office/drawing/2014/main" val="803256386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№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Наименование ГРБС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Раздел, подраздел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Объем бюджетных ассигнований (тыс. рублей)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Процент исполнения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6438648"/>
                  </a:ext>
                </a:extLst>
              </a:tr>
              <a:tr h="164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2021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014881"/>
                  </a:ext>
                </a:extLst>
              </a:tr>
              <a:tr h="87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план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факт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31"/>
                  </a:ext>
                </a:extLst>
              </a:tr>
              <a:tr h="8763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Финансовое управление администрации города Минусинска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01 06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11 416,70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11 416,70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100%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1317238"/>
                  </a:ext>
                </a:extLst>
              </a:tr>
              <a:tr h="87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07 05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29,7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29,7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100%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6137346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11 446,40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11 446,40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100 %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0020675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ADD7844B-19DE-48EA-AB0D-A8A122C5BA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886155"/>
              </p:ext>
            </p:extLst>
          </p:nvPr>
        </p:nvGraphicFramePr>
        <p:xfrm>
          <a:off x="426623" y="934173"/>
          <a:ext cx="8417042" cy="31999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2538">
                  <a:extLst>
                    <a:ext uri="{9D8B030D-6E8A-4147-A177-3AD203B41FA5}">
                      <a16:colId xmlns:a16="http://schemas.microsoft.com/office/drawing/2014/main" val="1969506488"/>
                    </a:ext>
                  </a:extLst>
                </a:gridCol>
                <a:gridCol w="2635021">
                  <a:extLst>
                    <a:ext uri="{9D8B030D-6E8A-4147-A177-3AD203B41FA5}">
                      <a16:colId xmlns:a16="http://schemas.microsoft.com/office/drawing/2014/main" val="4037122490"/>
                    </a:ext>
                  </a:extLst>
                </a:gridCol>
                <a:gridCol w="1248168">
                  <a:extLst>
                    <a:ext uri="{9D8B030D-6E8A-4147-A177-3AD203B41FA5}">
                      <a16:colId xmlns:a16="http://schemas.microsoft.com/office/drawing/2014/main" val="2491982265"/>
                    </a:ext>
                  </a:extLst>
                </a:gridCol>
                <a:gridCol w="1178825">
                  <a:extLst>
                    <a:ext uri="{9D8B030D-6E8A-4147-A177-3AD203B41FA5}">
                      <a16:colId xmlns:a16="http://schemas.microsoft.com/office/drawing/2014/main" val="3301786551"/>
                    </a:ext>
                  </a:extLst>
                </a:gridCol>
                <a:gridCol w="1109483">
                  <a:extLst>
                    <a:ext uri="{9D8B030D-6E8A-4147-A177-3AD203B41FA5}">
                      <a16:colId xmlns:a16="http://schemas.microsoft.com/office/drawing/2014/main" val="2582954417"/>
                    </a:ext>
                  </a:extLst>
                </a:gridCol>
                <a:gridCol w="1213007">
                  <a:extLst>
                    <a:ext uri="{9D8B030D-6E8A-4147-A177-3AD203B41FA5}">
                      <a16:colId xmlns:a16="http://schemas.microsoft.com/office/drawing/2014/main" val="2509021411"/>
                    </a:ext>
                  </a:extLst>
                </a:gridCol>
              </a:tblGrid>
              <a:tr h="27960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Объем бюджетных ассигнований (тыс. рублей)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202584"/>
                  </a:ext>
                </a:extLst>
              </a:tr>
              <a:tr h="69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780356"/>
                  </a:ext>
                </a:extLst>
              </a:tr>
              <a:tr h="69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620265"/>
                  </a:ext>
                </a:extLst>
              </a:tr>
              <a:tr h="5558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Финансовое управление администрации города Минусинска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01 06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11 416,70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11 416,70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936637"/>
                  </a:ext>
                </a:extLst>
              </a:tr>
              <a:tr h="86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07 05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29,70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2168"/>
                  </a:ext>
                </a:extLst>
              </a:tr>
              <a:tr h="699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11 446,40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11 446,40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47116"/>
                  </a:ext>
                </a:extLst>
              </a:tr>
              <a:tr h="3867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30 015,49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30 015,49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438306"/>
                  </a:ext>
                </a:extLst>
              </a:tr>
              <a:tr h="699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07 05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264049"/>
                  </a:ext>
                </a:extLst>
              </a:tr>
              <a:tr h="699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058252"/>
                  </a:ext>
                </a:extLst>
              </a:tr>
              <a:tr h="699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30 048,00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30 048,00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730785"/>
                  </a:ext>
                </a:extLst>
              </a:tr>
              <a:tr h="69930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41 494,40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41 494,40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8" marR="8378" marT="8378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1235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08720"/>
          </a:xfrm>
          <a:solidFill>
            <a:schemeClr val="accent6">
              <a:lumMod val="40000"/>
              <a:lumOff val="60000"/>
            </a:schemeClr>
          </a:solidFill>
          <a:effectLst>
            <a:softEdge rad="317500"/>
          </a:effectLst>
        </p:spPr>
        <p:txBody>
          <a:bodyPr>
            <a:noAutofit/>
          </a:bodyPr>
          <a:lstStyle/>
          <a:p>
            <a:r>
              <a:rPr lang="ru-RU" sz="2000" b="1" u="sng" dirty="0"/>
              <a:t>Подпрограмма 2 </a:t>
            </a:r>
            <a:br>
              <a:rPr lang="ru-RU" sz="2000" dirty="0"/>
            </a:br>
            <a:r>
              <a:rPr lang="ru-RU" sz="2000" b="1" i="1" dirty="0"/>
              <a:t>"Организация централизованной системы учёта и отчетности"</a:t>
            </a:r>
            <a:endParaRPr lang="ru-RU" sz="20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71600" y="3212976"/>
            <a:ext cx="7272808" cy="864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127000"/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3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000" b="1" i="1" dirty="0">
                <a:latin typeface="+mj-lt"/>
                <a:ea typeface="+mj-ea"/>
                <a:cs typeface="+mj-cs"/>
              </a:rPr>
              <a:t> "Совершенствование механизмов осуществления </a:t>
            </a:r>
          </a:p>
          <a:p>
            <a:pPr lvl="0" algn="ctr">
              <a:spcBef>
                <a:spcPct val="0"/>
              </a:spcBef>
            </a:pPr>
            <a:r>
              <a:rPr lang="ru-RU" sz="2000" b="1" i="1" dirty="0">
                <a:latin typeface="+mj-lt"/>
                <a:ea typeface="+mj-ea"/>
                <a:cs typeface="+mj-cs"/>
              </a:rPr>
              <a:t>муниципальных закупок»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ABFE222C-C27A-484B-B204-265B0BB559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33309"/>
              </p:ext>
            </p:extLst>
          </p:nvPr>
        </p:nvGraphicFramePr>
        <p:xfrm>
          <a:off x="395536" y="1011578"/>
          <a:ext cx="8352929" cy="191336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08671">
                  <a:extLst>
                    <a:ext uri="{9D8B030D-6E8A-4147-A177-3AD203B41FA5}">
                      <a16:colId xmlns:a16="http://schemas.microsoft.com/office/drawing/2014/main" val="1660589293"/>
                    </a:ext>
                  </a:extLst>
                </a:gridCol>
                <a:gridCol w="2417340">
                  <a:extLst>
                    <a:ext uri="{9D8B030D-6E8A-4147-A177-3AD203B41FA5}">
                      <a16:colId xmlns:a16="http://schemas.microsoft.com/office/drawing/2014/main" val="1217128276"/>
                    </a:ext>
                  </a:extLst>
                </a:gridCol>
                <a:gridCol w="1208671">
                  <a:extLst>
                    <a:ext uri="{9D8B030D-6E8A-4147-A177-3AD203B41FA5}">
                      <a16:colId xmlns:a16="http://schemas.microsoft.com/office/drawing/2014/main" val="414245709"/>
                    </a:ext>
                  </a:extLst>
                </a:gridCol>
                <a:gridCol w="1099355">
                  <a:extLst>
                    <a:ext uri="{9D8B030D-6E8A-4147-A177-3AD203B41FA5}">
                      <a16:colId xmlns:a16="http://schemas.microsoft.com/office/drawing/2014/main" val="1803663299"/>
                    </a:ext>
                  </a:extLst>
                </a:gridCol>
                <a:gridCol w="1209446">
                  <a:extLst>
                    <a:ext uri="{9D8B030D-6E8A-4147-A177-3AD203B41FA5}">
                      <a16:colId xmlns:a16="http://schemas.microsoft.com/office/drawing/2014/main" val="620544157"/>
                    </a:ext>
                  </a:extLst>
                </a:gridCol>
                <a:gridCol w="1209446">
                  <a:extLst>
                    <a:ext uri="{9D8B030D-6E8A-4147-A177-3AD203B41FA5}">
                      <a16:colId xmlns:a16="http://schemas.microsoft.com/office/drawing/2014/main" val="2375023281"/>
                    </a:ext>
                  </a:extLst>
                </a:gridCol>
              </a:tblGrid>
              <a:tr h="552014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Наименование ГРБС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Раздел, подраздел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Объем бюджетных ассигнований (тыс. рублей)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Процент исполнения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88020308"/>
                  </a:ext>
                </a:extLst>
              </a:tr>
              <a:tr h="269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2021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698591"/>
                  </a:ext>
                </a:extLst>
              </a:tr>
              <a:tr h="269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план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факт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226450"/>
                  </a:ext>
                </a:extLst>
              </a:tr>
              <a:tr h="26978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Администрация города Минусинска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01 13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19 770,96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119 770,96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1985009"/>
                  </a:ext>
                </a:extLst>
              </a:tr>
              <a:tr h="2822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07 05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24,8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24,8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39812350"/>
                  </a:ext>
                </a:extLst>
              </a:tr>
              <a:tr h="2697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Всего: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19 795,76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19 795,76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100%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98603196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F645C58D-FFE0-432F-8440-679E97377F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800237"/>
              </p:ext>
            </p:extLst>
          </p:nvPr>
        </p:nvGraphicFramePr>
        <p:xfrm>
          <a:off x="395535" y="4221088"/>
          <a:ext cx="8352929" cy="157657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587091">
                  <a:extLst>
                    <a:ext uri="{9D8B030D-6E8A-4147-A177-3AD203B41FA5}">
                      <a16:colId xmlns:a16="http://schemas.microsoft.com/office/drawing/2014/main" val="3366379646"/>
                    </a:ext>
                  </a:extLst>
                </a:gridCol>
                <a:gridCol w="1951361">
                  <a:extLst>
                    <a:ext uri="{9D8B030D-6E8A-4147-A177-3AD203B41FA5}">
                      <a16:colId xmlns:a16="http://schemas.microsoft.com/office/drawing/2014/main" val="871941117"/>
                    </a:ext>
                  </a:extLst>
                </a:gridCol>
                <a:gridCol w="975680">
                  <a:extLst>
                    <a:ext uri="{9D8B030D-6E8A-4147-A177-3AD203B41FA5}">
                      <a16:colId xmlns:a16="http://schemas.microsoft.com/office/drawing/2014/main" val="3708351342"/>
                    </a:ext>
                  </a:extLst>
                </a:gridCol>
                <a:gridCol w="975680">
                  <a:extLst>
                    <a:ext uri="{9D8B030D-6E8A-4147-A177-3AD203B41FA5}">
                      <a16:colId xmlns:a16="http://schemas.microsoft.com/office/drawing/2014/main" val="473436742"/>
                    </a:ext>
                  </a:extLst>
                </a:gridCol>
                <a:gridCol w="975680">
                  <a:extLst>
                    <a:ext uri="{9D8B030D-6E8A-4147-A177-3AD203B41FA5}">
                      <a16:colId xmlns:a16="http://schemas.microsoft.com/office/drawing/2014/main" val="3942967421"/>
                    </a:ext>
                  </a:extLst>
                </a:gridCol>
                <a:gridCol w="887437">
                  <a:extLst>
                    <a:ext uri="{9D8B030D-6E8A-4147-A177-3AD203B41FA5}">
                      <a16:colId xmlns:a16="http://schemas.microsoft.com/office/drawing/2014/main" val="1221145350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Наименование ГРБС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Раздел, подраздел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Объем бюджетных ассигнований (тыс. рублей)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Процент исполнения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0606052"/>
                  </a:ext>
                </a:extLst>
              </a:tr>
              <a:tr h="164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2021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710170"/>
                  </a:ext>
                </a:extLst>
              </a:tr>
              <a:tr h="258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план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факт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105979"/>
                  </a:ext>
                </a:extLst>
              </a:tr>
              <a:tr h="87630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Администрация города Минусинска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01 13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10 244,53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10 224,53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1432637"/>
                  </a:ext>
                </a:extLst>
              </a:tr>
              <a:tr h="87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07 05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7,00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7,00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00012118"/>
                  </a:ext>
                </a:extLst>
              </a:tr>
              <a:tr h="87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10 04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0,71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0,71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100%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2623130"/>
                  </a:ext>
                </a:extLst>
              </a:tr>
              <a:tr h="876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Всего: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10 232,24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10 232,24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100%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897849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340</Words>
  <Application>Microsoft Office PowerPoint</Application>
  <PresentationFormat>Экран (4:3)</PresentationFormat>
  <Paragraphs>136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Тема Office</vt:lpstr>
      <vt:lpstr>Управление муниципальными финансами</vt:lpstr>
      <vt:lpstr> Бюджетные ассигнования на реализацию Программы распределены следующим образом: </vt:lpstr>
      <vt:lpstr>Подпрограмма 2  "Организация централизованной системы учёта и отчетности"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муниципальными финансами</dc:title>
  <dc:creator>User</dc:creator>
  <cp:lastModifiedBy>Виталий Черепанов</cp:lastModifiedBy>
  <cp:revision>27</cp:revision>
  <dcterms:created xsi:type="dcterms:W3CDTF">2016-03-25T08:02:32Z</dcterms:created>
  <dcterms:modified xsi:type="dcterms:W3CDTF">2022-03-25T05:33:47Z</dcterms:modified>
</cp:coreProperties>
</file>