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60" r:id="rId3"/>
    <p:sldId id="257" r:id="rId4"/>
    <p:sldId id="258" r:id="rId5"/>
    <p:sldId id="259" r:id="rId6"/>
    <p:sldId id="265" r:id="rId7"/>
    <p:sldId id="266" r:id="rId8"/>
    <p:sldId id="267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6" autoAdjust="0"/>
    <p:restoredTop sz="98535" autoAdjust="0"/>
  </p:normalViewPr>
  <p:slideViewPr>
    <p:cSldViewPr>
      <p:cViewPr>
        <p:scale>
          <a:sx n="100" d="100"/>
          <a:sy n="100" d="100"/>
        </p:scale>
        <p:origin x="-288" y="3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24.02.2022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24.02.2022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24.02.2022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24.02.2022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24.02.2022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0649"/>
            <a:ext cx="7772400" cy="122413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484784"/>
            <a:ext cx="8712968" cy="1008112"/>
          </a:xfrm>
        </p:spPr>
        <p:txBody>
          <a:bodyPr>
            <a:normAutofit/>
          </a:bodyPr>
          <a:lstStyle/>
          <a:p>
            <a:pPr algn="ctr"/>
            <a:r>
              <a:rPr lang="ru-RU" sz="2600" b="1" dirty="0" smtClean="0"/>
              <a:t>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«Физическая культура и спорт </a:t>
            </a:r>
          </a:p>
          <a:p>
            <a:pPr algn="ctr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в муниципальном образовании город Минусинск»</a:t>
            </a:r>
          </a:p>
          <a:p>
            <a:pPr algn="ctr"/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222" y="2420887"/>
            <a:ext cx="5535066" cy="42634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539012"/>
              </p:ext>
            </p:extLst>
          </p:nvPr>
        </p:nvGraphicFramePr>
        <p:xfrm>
          <a:off x="323528" y="1340769"/>
          <a:ext cx="8496943" cy="2304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742"/>
                <a:gridCol w="1566490"/>
                <a:gridCol w="2199946"/>
                <a:gridCol w="1032339"/>
                <a:gridCol w="1141228"/>
                <a:gridCol w="939526"/>
                <a:gridCol w="1095672"/>
              </a:tblGrid>
              <a:tr h="700066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Статус (муниципальная программа, подпрограмма)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 программы, подпрограммы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Расходы </a:t>
                      </a:r>
                      <a:b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(тыс. руб.), годы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9607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на период</a:t>
                      </a:r>
                    </a:p>
                  </a:txBody>
                  <a:tcPr marL="68580" marR="68580" marT="0" marB="0"/>
                </a:tc>
              </a:tr>
              <a:tr h="9641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 «Физическая культура и спорт в муниципальном образовании город Минусинск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82 456,09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63 687,36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63 687,36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209 830,81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i="1" dirty="0" smtClean="0"/>
              <a:t/>
            </a:r>
            <a:br>
              <a:rPr lang="ru-RU" sz="2400" b="1" i="1" dirty="0" smtClean="0"/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Распределение планируемых расходов по  подпрограммам  муниципальной программы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838" y="4002067"/>
            <a:ext cx="3109084" cy="23400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450" y="3704643"/>
            <a:ext cx="2464388" cy="15874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23430"/>
            <a:ext cx="2924376" cy="23186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260648"/>
            <a:ext cx="7772400" cy="1008112"/>
          </a:xfrm>
        </p:spPr>
        <p:txBody>
          <a:bodyPr>
            <a:noAutofit/>
          </a:bodyPr>
          <a:lstStyle/>
          <a:p>
            <a:pPr algn="ctr">
              <a:lnSpc>
                <a:spcPts val="3360"/>
              </a:lnSpc>
            </a:pP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Перечень подпрограмм 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муниципальной программы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1556792"/>
            <a:ext cx="8856984" cy="1080120"/>
          </a:xfrm>
        </p:spPr>
        <p:txBody>
          <a:bodyPr>
            <a:normAutofit/>
          </a:bodyPr>
          <a:lstStyle/>
          <a:p>
            <a:r>
              <a:rPr lang="ru-RU" sz="1800" b="1" i="1" u="sng" dirty="0" smtClean="0">
                <a:latin typeface="Times New Roman" pitchFamily="18" charset="0"/>
                <a:cs typeface="Times New Roman" pitchFamily="18" charset="0"/>
              </a:rPr>
              <a:t>подпрограмма 1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«Развитие массовой физической культуры и спорта»;</a:t>
            </a:r>
          </a:p>
          <a:p>
            <a:r>
              <a:rPr lang="ru-RU" sz="1800" b="1" i="1" u="sng" dirty="0" smtClean="0">
                <a:latin typeface="Times New Roman" pitchFamily="18" charset="0"/>
                <a:cs typeface="Times New Roman" pitchFamily="18" charset="0"/>
              </a:rPr>
              <a:t>подпрограмма 2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«Развитие системы подготовки спортивного резерва»;</a:t>
            </a:r>
          </a:p>
          <a:p>
            <a:r>
              <a:rPr lang="ru-RU" sz="1800" b="1" i="1" u="sng" dirty="0" smtClean="0">
                <a:latin typeface="Times New Roman" pitchFamily="18" charset="0"/>
                <a:cs typeface="Times New Roman" pitchFamily="18" charset="0"/>
              </a:rPr>
              <a:t>подпрограмма 3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«Выполнение муниципальных функций в установленной форм</a:t>
            </a: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е»</a:t>
            </a:r>
          </a:p>
          <a:p>
            <a:endParaRPr lang="ru-RU" sz="1800" dirty="0"/>
          </a:p>
        </p:txBody>
      </p:sp>
      <p:pic>
        <p:nvPicPr>
          <p:cNvPr id="1026" name="Picture 2" descr="C:\Users\admin\Desktop\Z_nZIrpWI_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392" y="4413634"/>
            <a:ext cx="2952328" cy="23245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76017" y="2551052"/>
            <a:ext cx="3204356" cy="20165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98" name="Picture 2" descr="C:\Users\user\Desktop\слайды МП спорт\photo1557296605_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37112"/>
            <a:ext cx="3241624" cy="23010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77979"/>
            <a:ext cx="2968513" cy="19209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963" y="2551052"/>
            <a:ext cx="2952329" cy="19478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437112"/>
            <a:ext cx="3096344" cy="22970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04856" cy="936104"/>
          </a:xfrm>
        </p:spPr>
        <p:txBody>
          <a:bodyPr>
            <a:noAutofit/>
          </a:bodyPr>
          <a:lstStyle/>
          <a:p>
            <a:pPr algn="ctr">
              <a:lnSpc>
                <a:spcPts val="4000"/>
              </a:lnSpc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Цели муниципальной </a:t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Программы 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1" y="1340768"/>
            <a:ext cx="8640960" cy="1152128"/>
          </a:xfrm>
        </p:spPr>
        <p:txBody>
          <a:bodyPr>
            <a:noAutofit/>
          </a:bodyPr>
          <a:lstStyle/>
          <a:p>
            <a:pPr indent="450000" algn="just">
              <a:spcBef>
                <a:spcPts val="0"/>
              </a:spcBef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Создание и оптимизация условий, обеспечивающих возможность для жителей города вести здоровый образ жизни, систематически заниматься физической культурой и спортом (включая спорт высших достижений), получить доступ к развитой спортивной инфраструктуре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068961"/>
            <a:ext cx="4464497" cy="35807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823" y="3068960"/>
            <a:ext cx="3686197" cy="36074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840760" cy="720080"/>
          </a:xfrm>
        </p:spPr>
        <p:txBody>
          <a:bodyPr>
            <a:normAutofit fontScale="90000"/>
          </a:bodyPr>
          <a:lstStyle/>
          <a:p>
            <a:pPr algn="ctr">
              <a:lnSpc>
                <a:spcPts val="3000"/>
              </a:lnSpc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Задачи муниципальной </a:t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Программы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196752"/>
            <a:ext cx="8712968" cy="2016224"/>
          </a:xfrm>
        </p:spPr>
        <p:txBody>
          <a:bodyPr>
            <a:normAutofit fontScale="92500"/>
          </a:bodyPr>
          <a:lstStyle/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развитие массовой физической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культуры и спорта, проведение спортивных мероприятий;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разработка и реализация комплекса мер по пропаганде физической культуры и спорта как важнейшей составляющей здорового образа жизни; 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формирование системы подготовки спортивного резерва;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совершенствование финансового обеспечения физкультурно-спортивной деятельности;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укрепление материально-технической  спортивной базы для занятий физической культурой и спортом.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025995"/>
            <a:ext cx="3491756" cy="26642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97" y="4076274"/>
            <a:ext cx="3456384" cy="26140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678" y="4066699"/>
            <a:ext cx="2592288" cy="26407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5255922"/>
              </p:ext>
            </p:extLst>
          </p:nvPr>
        </p:nvGraphicFramePr>
        <p:xfrm>
          <a:off x="179512" y="1052736"/>
          <a:ext cx="8784976" cy="55141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1680412"/>
                <a:gridCol w="3144124"/>
                <a:gridCol w="792088"/>
                <a:gridCol w="864096"/>
                <a:gridCol w="792088"/>
                <a:gridCol w="1008112"/>
              </a:tblGrid>
              <a:tr h="804157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Статус (муниципальная программа, подпрограмма)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 программы, подпрограммы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Расходы </a:t>
                      </a:r>
                      <a:b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(тыс. руб.), годы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6224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2021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</a:t>
                      </a: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 период</a:t>
                      </a:r>
                    </a:p>
                  </a:txBody>
                  <a:tcPr marL="68580" marR="68580" marT="0" marB="0"/>
                </a:tc>
              </a:tr>
              <a:tr h="431257">
                <a:tc>
                  <a:txBody>
                    <a:bodyPr/>
                    <a:lstStyle/>
                    <a:p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Подпрограмма 1 «Развитие массовой физической культуры и спорта», в том числе: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48 127,10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33 307,30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33 307,3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114 741,70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45074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1.1.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0" lang="ru-RU" sz="11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деятельности  (оказание услуг)  подведомственных учреждений 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30 454,71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29 896,91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29 896,91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90 248,53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2284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1.2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Поддержка комплексного развития муниципальных учреждений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1 777,11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1 777,11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4665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1.3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Организация, проведение спортивно-массовых, спортивных мероприятий и обеспечение участия в соревнованиях, согласно календарного плана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3 086,83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3 410, 39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3 410, 39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9 907,61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55344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1.4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Расходы на модернизацию и укрепление материально-технической базы 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8 109,60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8 109,60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1.5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Разработка проектно-сметной документации на реконструкцию ПСД «Электрон»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3 000,00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3 000,00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87393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1.6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на поддержку спортивных</a:t>
                      </a:r>
                      <a:r>
                        <a:rPr lang="ru-RU" sz="11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клубов по месту жительства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1 381,44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1 381,44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87393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1.7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на приобретение специализированных транспортных</a:t>
                      </a:r>
                      <a:r>
                        <a:rPr lang="ru-RU" sz="11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средств для перевозки инвалидов, спортивного оборудования, инвентаря, экипировки для занятий физической культурой и спортом лиц с ограниченными возможностями здоровья и инвалидов в муниципальных физкультурно-спортивных организациях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317,42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317,42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Подпрограмма 1 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«Развитие массовой физической культуры и спорта»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1216467"/>
              </p:ext>
            </p:extLst>
          </p:nvPr>
        </p:nvGraphicFramePr>
        <p:xfrm>
          <a:off x="179512" y="1196752"/>
          <a:ext cx="8784975" cy="52671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535"/>
                <a:gridCol w="2034543"/>
                <a:gridCol w="2822191"/>
                <a:gridCol w="857071"/>
                <a:gridCol w="857071"/>
                <a:gridCol w="857071"/>
                <a:gridCol w="928493"/>
              </a:tblGrid>
              <a:tr h="968373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Статус (муниципальная программа, подпрограмма)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 программы, подпрограммы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Расходы </a:t>
                      </a:r>
                      <a:b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(тыс. руб.), годы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5643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2021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на период</a:t>
                      </a:r>
                    </a:p>
                  </a:txBody>
                  <a:tcPr marL="68580" marR="68580" marT="0" marB="0"/>
                </a:tc>
              </a:tr>
              <a:tr h="451460"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Подпрограмма 2 «Развитие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системы подготовки спортивного резерва»</a:t>
                      </a: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, в том числе: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30 639,24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26 592,81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26 592,81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824,86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57562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2.1.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0" lang="ru-RU" sz="11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Обеспечение деятельности  (оказание услуг)  подведомственных учреждений </a:t>
                      </a:r>
                      <a:endParaRPr lang="ru-RU" sz="11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056,35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24 992,81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24 992,81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041,97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50550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2.2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Поддержка комплексного развития муниципальных учреждений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173,61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173,61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34552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2.3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Организация, проведение спортивно-массовых, спортивных мероприятий и обеспечение участия в соревнованиях, согласно календарного плана</a:t>
                      </a:r>
                    </a:p>
                    <a:p>
                      <a:pPr algn="l"/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1 508,60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1 600,00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1 600,00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4 708,60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2409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2.4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Выполнение требований федеральных стандартов спортивной подготовки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2 278,09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2 278,09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2409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2.5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Средства на развитие детско-юношеского спорта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622,60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622,60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Подпрограмма 2 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«Развитие системы подготовки спортивного резерва»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4183919"/>
              </p:ext>
            </p:extLst>
          </p:nvPr>
        </p:nvGraphicFramePr>
        <p:xfrm>
          <a:off x="611560" y="1340768"/>
          <a:ext cx="7920881" cy="2304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447"/>
                <a:gridCol w="1702362"/>
                <a:gridCol w="1776646"/>
                <a:gridCol w="962350"/>
                <a:gridCol w="1063856"/>
                <a:gridCol w="875830"/>
                <a:gridCol w="1021390"/>
              </a:tblGrid>
              <a:tr h="595841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№ п/п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Статус (муниципальная программа, подпрограмма)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  программы, подпрограммы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Расходы </a:t>
                      </a:r>
                      <a:b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</a:b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(тыс. руб.), годы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6204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2021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2022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2023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Итого на период</a:t>
                      </a:r>
                    </a:p>
                  </a:txBody>
                  <a:tcPr marL="68580" marR="68580" marT="0" marB="0"/>
                </a:tc>
              </a:tr>
              <a:tr h="1046374"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Подпрограмма 3 </a:t>
                      </a:r>
                      <a:b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«Выполнение муниципальных функций в установленной форме»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689,75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3 787,25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3 787,25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264,25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Подпрограмма 3 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«Выполнение муниципальных функций в установленной форме»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user\Desktop\слайды МП спорт\photo1565592441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429000"/>
            <a:ext cx="2736303" cy="1664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слайды МП спорт\photo1565592362_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429000"/>
            <a:ext cx="2592288" cy="1588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212976"/>
            <a:ext cx="3974414" cy="2560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Другая 1">
      <a:dk1>
        <a:sysClr val="windowText" lastClr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937</TotalTime>
  <Words>500</Words>
  <Application>Microsoft Office PowerPoint</Application>
  <PresentationFormat>Экран (4:3)</PresentationFormat>
  <Paragraphs>163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Открытая</vt:lpstr>
      <vt:lpstr>    МУНИЦИПАЛЬНАЯ ПРОГРАММА</vt:lpstr>
      <vt:lpstr> Распределение планируемых расходов по  подпрограммам  муниципальной программы </vt:lpstr>
      <vt:lpstr>Перечень подпрограмм  муниципальной программы</vt:lpstr>
      <vt:lpstr>Цели муниципальной  Программы </vt:lpstr>
      <vt:lpstr>Задачи муниципальной  Программы</vt:lpstr>
      <vt:lpstr> Подпрограмма 1  «Развитие массовой физической культуры и спорта» </vt:lpstr>
      <vt:lpstr>Подпрограмма 2  «Развитие системы подготовки спортивного резерва» </vt:lpstr>
      <vt:lpstr>Подпрограмма 3  «Выполнение муниципальных функций в установленной форме»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МУНИЦИПАЛЬНАЯ ПРОГРАММА</dc:title>
  <dc:creator>User</dc:creator>
  <cp:lastModifiedBy>user</cp:lastModifiedBy>
  <cp:revision>98</cp:revision>
  <dcterms:created xsi:type="dcterms:W3CDTF">2016-04-07T03:55:31Z</dcterms:created>
  <dcterms:modified xsi:type="dcterms:W3CDTF">2022-02-24T10:37:46Z</dcterms:modified>
</cp:coreProperties>
</file>