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charts/chart6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hart7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5143500" type="screen16x9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35" d="100"/>
          <a:sy n="135" d="100"/>
        </p:scale>
        <p:origin x="-288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56;&#1045;&#1064;&#1045;&#1053;&#1048;&#1045;\&#1082;&#1086;&#1088;&#1088;&#1077;&#1082;&#1090;&#1080;&#1088;&#1086;&#1074;&#1082;&#1072;%207\&#1082;%20&#1088;&#1077;&#1096;&#1077;&#1085;&#1080;&#1102;%202023-2025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56;&#1045;&#1064;&#1045;&#1053;&#1048;&#1045;\&#1082;&#1086;&#1088;&#1088;&#1077;&#1082;&#1090;&#1080;&#1088;&#1086;&#1074;&#1082;&#1072;%207\&#1082;%20&#1088;&#1077;&#1096;&#1077;&#1085;&#1080;&#1102;%202023-2025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56;&#1045;&#1064;&#1045;&#1053;&#1048;&#1045;\&#1082;&#1086;&#1088;&#1088;&#1077;&#1082;&#1090;&#1080;&#1088;&#1086;&#1074;&#1082;&#1072;%207\&#1082;%20&#1088;&#1077;&#1096;&#1077;&#1085;&#1080;&#1102;%202023-2025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56;&#1045;&#1064;&#1045;&#1053;&#1048;&#1045;\&#1082;&#1086;&#1088;&#1088;&#1077;&#1082;&#1090;&#1080;&#1088;&#1086;&#1074;&#1082;&#1072;%207\&#1082;%20&#1088;&#1077;&#1096;&#1077;&#1085;&#1080;&#1102;%202023-2025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56;&#1045;&#1064;&#1045;&#1053;&#1048;&#1045;\&#1082;&#1086;&#1088;&#1088;&#1077;&#1082;&#1090;&#1080;&#1088;&#1086;&#1074;&#1082;&#1072;%207\&#1082;%20&#1088;&#1077;&#1096;&#1077;&#1085;&#1080;&#1102;%202023-2025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56;&#1045;&#1064;&#1045;&#1053;&#1048;&#1045;\&#1082;&#1086;&#1088;&#1088;&#1077;&#1082;&#1090;&#1080;&#1088;&#1086;&#1074;&#1082;&#1072;%207\&#1082;%20&#1088;&#1077;&#1096;&#1077;&#1085;&#1080;&#1102;%202023-2025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56;&#1045;&#1064;&#1045;&#1053;&#1048;&#1045;\&#1082;&#1086;&#1088;&#1088;&#1077;&#1082;&#1090;&#1080;&#1088;&#1086;&#1074;&#1082;&#1072;%207\&#1082;%20&#1088;&#1077;&#1096;&#1077;&#1085;&#1080;&#1102;%202023-2025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 sz="180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0.22985905900234435"/>
          <c:y val="0.19168878108483686"/>
          <c:w val="0.5791432853493288"/>
          <c:h val="0.75773251346773451"/>
        </c:manualLayout>
      </c:layout>
      <c:lineChart>
        <c:grouping val="stacked"/>
        <c:ser>
          <c:idx val="0"/>
          <c:order val="0"/>
          <c:tx>
            <c:strRef>
              <c:f>дефицит!$A$4</c:f>
              <c:strCache>
                <c:ptCount val="1"/>
                <c:pt idx="0">
                  <c:v>Дефицит (-) Профицит (+)</c:v>
                </c:pt>
              </c:strCache>
            </c:strRef>
          </c:tx>
          <c:dLbls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</c:dLbls>
          <c:cat>
            <c:strRef>
              <c:f>(дефицит!$B$1:$C$1,дефицит!$E$1:$G$1)</c:f>
              <c:strCache>
                <c:ptCount val="5"/>
                <c:pt idx="0">
                  <c:v>2022 год (план)</c:v>
                </c:pt>
                <c:pt idx="1">
                  <c:v>2022 год (факт)</c:v>
                </c:pt>
                <c:pt idx="2">
                  <c:v>2023 год  </c:v>
                </c:pt>
                <c:pt idx="3">
                  <c:v>2024 год  </c:v>
                </c:pt>
                <c:pt idx="4">
                  <c:v>2025 год </c:v>
                </c:pt>
              </c:strCache>
            </c:strRef>
          </c:cat>
          <c:val>
            <c:numRef>
              <c:f>(дефицит!$B$4:$C$4,дефицит!$E$4:$G$4)</c:f>
              <c:numCache>
                <c:formatCode>#,##0.00</c:formatCode>
                <c:ptCount val="5"/>
                <c:pt idx="0">
                  <c:v>-89920.979999999516</c:v>
                </c:pt>
                <c:pt idx="1">
                  <c:v>33401.847000000067</c:v>
                </c:pt>
                <c:pt idx="2">
                  <c:v>-159133.5700000003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marker val="1"/>
        <c:axId val="72116480"/>
        <c:axId val="73544064"/>
      </c:lineChart>
      <c:catAx>
        <c:axId val="7211648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3544064"/>
        <c:crosses val="autoZero"/>
        <c:auto val="1"/>
        <c:lblAlgn val="ctr"/>
        <c:lblOffset val="100"/>
      </c:catAx>
      <c:valAx>
        <c:axId val="73544064"/>
        <c:scaling>
          <c:orientation val="minMax"/>
        </c:scaling>
        <c:axPos val="l"/>
        <c:majorGridlines/>
        <c:title>
          <c:layout/>
          <c:txPr>
            <a:bodyPr/>
            <a:lstStyle/>
            <a:p>
              <a:pPr>
                <a:defRPr sz="1000" b="1" i="0" u="none" strike="noStrike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ru-RU"/>
            </a:p>
          </c:txPr>
        </c:title>
        <c:numFmt formatCode="#,##0.00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2116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630939335235507"/>
          <c:y val="0.50624082153000927"/>
          <c:w val="0.17753290065173655"/>
          <c:h val="0.26985186030144481"/>
        </c:manualLayout>
      </c:layout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дефицит!$A$2</c:f>
              <c:strCache>
                <c:ptCount val="1"/>
                <c:pt idx="0">
                  <c:v>Доходы </c:v>
                </c:pt>
              </c:strCache>
            </c:strRef>
          </c:tx>
          <c:cat>
            <c:strRef>
              <c:f>(дефицит!$B$1:$C$1,дефицит!$E$1:$G$1)</c:f>
              <c:strCache>
                <c:ptCount val="5"/>
                <c:pt idx="0">
                  <c:v>2022 год (план)</c:v>
                </c:pt>
                <c:pt idx="1">
                  <c:v>2022 год (факт)</c:v>
                </c:pt>
                <c:pt idx="2">
                  <c:v>2023 год  </c:v>
                </c:pt>
                <c:pt idx="3">
                  <c:v>2024 год  </c:v>
                </c:pt>
                <c:pt idx="4">
                  <c:v>2025 год </c:v>
                </c:pt>
              </c:strCache>
            </c:strRef>
          </c:cat>
          <c:val>
            <c:numRef>
              <c:f>(дефицит!$B$2:$C$2,дефицит!$E$2:$G$2)</c:f>
              <c:numCache>
                <c:formatCode>#,##0.00</c:formatCode>
                <c:ptCount val="5"/>
                <c:pt idx="0">
                  <c:v>4398796.03</c:v>
                </c:pt>
                <c:pt idx="1">
                  <c:v>4203340.102</c:v>
                </c:pt>
                <c:pt idx="2">
                  <c:v>4569995.79</c:v>
                </c:pt>
                <c:pt idx="3">
                  <c:v>2748130.04</c:v>
                </c:pt>
                <c:pt idx="4">
                  <c:v>2619516.17</c:v>
                </c:pt>
              </c:numCache>
            </c:numRef>
          </c:val>
        </c:ser>
        <c:ser>
          <c:idx val="1"/>
          <c:order val="1"/>
          <c:tx>
            <c:strRef>
              <c:f>дефицит!$A$3</c:f>
              <c:strCache>
                <c:ptCount val="1"/>
                <c:pt idx="0">
                  <c:v>Расходы </c:v>
                </c:pt>
              </c:strCache>
            </c:strRef>
          </c:tx>
          <c:cat>
            <c:strRef>
              <c:f>(дефицит!$B$1:$C$1,дефицит!$E$1:$G$1)</c:f>
              <c:strCache>
                <c:ptCount val="5"/>
                <c:pt idx="0">
                  <c:v>2022 год (план)</c:v>
                </c:pt>
                <c:pt idx="1">
                  <c:v>2022 год (факт)</c:v>
                </c:pt>
                <c:pt idx="2">
                  <c:v>2023 год  </c:v>
                </c:pt>
                <c:pt idx="3">
                  <c:v>2024 год  </c:v>
                </c:pt>
                <c:pt idx="4">
                  <c:v>2025 год </c:v>
                </c:pt>
              </c:strCache>
            </c:strRef>
          </c:cat>
          <c:val>
            <c:numRef>
              <c:f>(дефицит!$B$3:$C$3,дефицит!$E$3:$G$3)</c:f>
              <c:numCache>
                <c:formatCode>#,##0.00</c:formatCode>
                <c:ptCount val="5"/>
                <c:pt idx="0">
                  <c:v>4488717.01</c:v>
                </c:pt>
                <c:pt idx="1">
                  <c:v>4169938.2549999999</c:v>
                </c:pt>
                <c:pt idx="2">
                  <c:v>4729129.3600000003</c:v>
                </c:pt>
                <c:pt idx="3">
                  <c:v>2748130.04</c:v>
                </c:pt>
                <c:pt idx="4">
                  <c:v>2619516.17</c:v>
                </c:pt>
              </c:numCache>
            </c:numRef>
          </c:val>
        </c:ser>
        <c:shape val="box"/>
        <c:axId val="71230976"/>
        <c:axId val="71889664"/>
        <c:axId val="0"/>
      </c:bar3DChart>
      <c:catAx>
        <c:axId val="7123097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1889664"/>
        <c:crosses val="autoZero"/>
        <c:auto val="1"/>
        <c:lblAlgn val="ctr"/>
        <c:lblOffset val="100"/>
      </c:catAx>
      <c:valAx>
        <c:axId val="71889664"/>
        <c:scaling>
          <c:orientation val="minMax"/>
        </c:scaling>
        <c:axPos val="l"/>
        <c:majorGridlines/>
        <c:numFmt formatCode="#,##0.00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123097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spPr>
    <a:solidFill>
      <a:schemeClr val="bg1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sz="1400"/>
              <a:t>Доходы города Минусинска</a:t>
            </a:r>
          </a:p>
        </c:rich>
      </c:tx>
      <c:layout/>
    </c:title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'Доходы '!$J$12</c:f>
              <c:strCache>
                <c:ptCount val="1"/>
                <c:pt idx="0">
                  <c:v>НАЛОГОВЫЕ  ДОХОДЫ</c:v>
                </c:pt>
              </c:strCache>
            </c:strRef>
          </c:tx>
          <c:cat>
            <c:strRef>
              <c:f>'Доходы '!$K$8:$M$9</c:f>
              <c:strCache>
                <c:ptCount val="3"/>
                <c:pt idx="0">
                  <c:v>Доходы на 
2022 год (план)</c:v>
                </c:pt>
                <c:pt idx="1">
                  <c:v>Доходы на 
2022 год (факт)</c:v>
                </c:pt>
                <c:pt idx="2">
                  <c:v>Доходы на 
2023 год</c:v>
                </c:pt>
              </c:strCache>
            </c:strRef>
          </c:cat>
          <c:val>
            <c:numRef>
              <c:f>'Доходы '!$K$12:$M$12</c:f>
              <c:numCache>
                <c:formatCode>#,##0.00</c:formatCode>
                <c:ptCount val="3"/>
                <c:pt idx="0">
                  <c:v>634391.55999999994</c:v>
                </c:pt>
                <c:pt idx="1">
                  <c:v>662368.27999999991</c:v>
                </c:pt>
                <c:pt idx="2">
                  <c:v>670935.72</c:v>
                </c:pt>
              </c:numCache>
            </c:numRef>
          </c:val>
        </c:ser>
        <c:ser>
          <c:idx val="1"/>
          <c:order val="1"/>
          <c:tx>
            <c:strRef>
              <c:f>'Доходы '!$J$35</c:f>
              <c:strCache>
                <c:ptCount val="1"/>
                <c:pt idx="0">
                  <c:v>НЕНАЛОГОВЫЕ ДОХОДЫ</c:v>
                </c:pt>
              </c:strCache>
            </c:strRef>
          </c:tx>
          <c:cat>
            <c:strRef>
              <c:f>'Доходы '!$K$8:$M$9</c:f>
              <c:strCache>
                <c:ptCount val="3"/>
                <c:pt idx="0">
                  <c:v>Доходы на 
2022 год (план)</c:v>
                </c:pt>
                <c:pt idx="1">
                  <c:v>Доходы на 
2022 год (факт)</c:v>
                </c:pt>
                <c:pt idx="2">
                  <c:v>Доходы на 
2023 год</c:v>
                </c:pt>
              </c:strCache>
            </c:strRef>
          </c:cat>
          <c:val>
            <c:numRef>
              <c:f>'Доходы '!$K$35:$M$35</c:f>
              <c:numCache>
                <c:formatCode>#,##0.00</c:formatCode>
                <c:ptCount val="3"/>
                <c:pt idx="0">
                  <c:v>74586.990000000005</c:v>
                </c:pt>
                <c:pt idx="1">
                  <c:v>88179.499999999985</c:v>
                </c:pt>
                <c:pt idx="2">
                  <c:v>75144.319999999992</c:v>
                </c:pt>
              </c:numCache>
            </c:numRef>
          </c:val>
        </c:ser>
        <c:ser>
          <c:idx val="2"/>
          <c:order val="2"/>
          <c:tx>
            <c:strRef>
              <c:f>'Доходы '!$J$45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cat>
            <c:strRef>
              <c:f>'Доходы '!$K$8:$M$9</c:f>
              <c:strCache>
                <c:ptCount val="3"/>
                <c:pt idx="0">
                  <c:v>Доходы на 
2022 год (план)</c:v>
                </c:pt>
                <c:pt idx="1">
                  <c:v>Доходы на 
2022 год (факт)</c:v>
                </c:pt>
                <c:pt idx="2">
                  <c:v>Доходы на 
2023 год</c:v>
                </c:pt>
              </c:strCache>
            </c:strRef>
          </c:cat>
          <c:val>
            <c:numRef>
              <c:f>'Доходы '!$K$45:$M$45</c:f>
              <c:numCache>
                <c:formatCode>#,##0.00</c:formatCode>
                <c:ptCount val="3"/>
                <c:pt idx="0">
                  <c:v>3689817.4899999993</c:v>
                </c:pt>
                <c:pt idx="1">
                  <c:v>3452792.3299999996</c:v>
                </c:pt>
                <c:pt idx="2">
                  <c:v>3823915.7600000002</c:v>
                </c:pt>
              </c:numCache>
            </c:numRef>
          </c:val>
        </c:ser>
        <c:shape val="cylinder"/>
        <c:axId val="69962368"/>
        <c:axId val="69988352"/>
        <c:axId val="0"/>
      </c:bar3DChart>
      <c:catAx>
        <c:axId val="6996236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9988352"/>
        <c:crosses val="autoZero"/>
        <c:auto val="1"/>
        <c:lblAlgn val="ctr"/>
        <c:lblOffset val="100"/>
      </c:catAx>
      <c:valAx>
        <c:axId val="69988352"/>
        <c:scaling>
          <c:orientation val="minMax"/>
        </c:scaling>
        <c:axPos val="l"/>
        <c:majorGridlines/>
        <c:numFmt formatCode="#,##0.00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9962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spPr>
    <a:solidFill>
      <a:schemeClr val="bg1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sz="1400" dirty="0"/>
              <a:t>Доходы городского бюджета в 2023 году</a:t>
            </a:r>
          </a:p>
        </c:rich>
      </c:tx>
      <c:layout>
        <c:manualLayout>
          <c:xMode val="edge"/>
          <c:yMode val="edge"/>
          <c:x val="9.5312554680664921E-2"/>
          <c:y val="1.6015313119684624E-3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0138888888888888"/>
          <c:y val="0.36324529363899444"/>
          <c:w val="0.81388888888888911"/>
          <c:h val="0.55203568085457877"/>
        </c:manualLayout>
      </c:layout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('Доходы '!$J$12,'Доходы '!$J$35,'Доходы 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'!$M$12,'Доходы '!$M$35,'Доходы '!$M$45)</c:f>
              <c:numCache>
                <c:formatCode>#,##0.00</c:formatCode>
                <c:ptCount val="3"/>
                <c:pt idx="0">
                  <c:v>670935.72</c:v>
                </c:pt>
                <c:pt idx="1">
                  <c:v>75144.319999999992</c:v>
                </c:pt>
                <c:pt idx="2">
                  <c:v>3823915.7600000002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96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/>
              <a:t>Расходы бюджета города на 2023 год  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расходы!$B$36:$B$42</c:f>
              <c:strCache>
                <c:ptCount val="7"/>
                <c:pt idx="0">
                  <c:v>Общегосударственные вопросы (аппарат управления)</c:v>
                </c:pt>
                <c:pt idx="1">
                  <c:v>Национальная оборона (ВУС)</c:v>
                </c:pt>
                <c:pt idx="2">
                  <c:v>Национальная безопасности и правоохранительная деятельность</c:v>
                </c:pt>
                <c:pt idx="3">
                  <c:v>Национальная экономика (транспорт, дорожный фонд)</c:v>
                </c:pt>
                <c:pt idx="4">
                  <c:v>ЖКХ (благоустройство, дороги города, кап. Ремонт жилого фонда)</c:v>
                </c:pt>
                <c:pt idx="5">
                  <c:v>Охрана окружающей среды</c:v>
                </c:pt>
                <c:pt idx="6">
                  <c:v>СОЦСФЕРА</c:v>
                </c:pt>
              </c:strCache>
            </c:strRef>
          </c:cat>
          <c:val>
            <c:numRef>
              <c:f>расходы!$G$3:$G$9</c:f>
              <c:numCache>
                <c:formatCode>#,##0.00</c:formatCode>
                <c:ptCount val="7"/>
                <c:pt idx="0">
                  <c:v>657737.03</c:v>
                </c:pt>
                <c:pt idx="1">
                  <c:v>527.70000000000005</c:v>
                </c:pt>
                <c:pt idx="2">
                  <c:v>37791.93</c:v>
                </c:pt>
                <c:pt idx="3">
                  <c:v>639526.28</c:v>
                </c:pt>
                <c:pt idx="4">
                  <c:v>496173.07</c:v>
                </c:pt>
                <c:pt idx="5">
                  <c:v>17177.169999999998</c:v>
                </c:pt>
                <c:pt idx="6">
                  <c:v>2880190.42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735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</c:spPr>
  <c:txPr>
    <a:bodyPr/>
    <a:lstStyle/>
    <a:p>
      <a:pPr>
        <a:defRPr sz="8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96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/>
              <a:t>Расходы города Минусинска</a:t>
            </a:r>
          </a:p>
        </c:rich>
      </c:tx>
      <c:layout/>
    </c:title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cat>
            <c:strRef>
              <c:f>(расходы!$B$3:$B$8,расходы!$B$10:$B$15)</c:f>
              <c:strCache>
                <c:ptCount val="12"/>
                <c:pt idx="0">
                  <c:v>Общегосударственные вопросы (аппарат управления)</c:v>
                </c:pt>
                <c:pt idx="1">
                  <c:v>Национальная оборона (ВУС)</c:v>
                </c:pt>
                <c:pt idx="2">
                  <c:v>Национальная безопасности и правоохранительная деятельность</c:v>
                </c:pt>
                <c:pt idx="3">
                  <c:v>Национальная экономика (транспорт, дорожный фонд)</c:v>
                </c:pt>
                <c:pt idx="4">
                  <c:v>ЖКХ (благоустройство, дороги города, кап. Ремонт жилого фонда)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</c:v>
                </c:pt>
                <c:pt idx="8">
                  <c:v>Здравоохранение 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(расходы!$C$3:$C$8,расходы!$C$10:$C$15)</c:f>
            </c:numRef>
          </c:val>
        </c:ser>
        <c:ser>
          <c:idx val="1"/>
          <c:order val="1"/>
          <c:cat>
            <c:strRef>
              <c:f>(расходы!$B$3:$B$8,расходы!$B$10:$B$15)</c:f>
              <c:strCache>
                <c:ptCount val="12"/>
                <c:pt idx="0">
                  <c:v>Общегосударственные вопросы (аппарат управления)</c:v>
                </c:pt>
                <c:pt idx="1">
                  <c:v>Национальная оборона (ВУС)</c:v>
                </c:pt>
                <c:pt idx="2">
                  <c:v>Национальная безопасности и правоохранительная деятельность</c:v>
                </c:pt>
                <c:pt idx="3">
                  <c:v>Национальная экономика (транспорт, дорожный фонд)</c:v>
                </c:pt>
                <c:pt idx="4">
                  <c:v>ЖКХ (благоустройство, дороги города, кап. Ремонт жилого фонда)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</c:v>
                </c:pt>
                <c:pt idx="8">
                  <c:v>Здравоохранение 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(расходы!$D$3:$D$8,расходы!$D$10:$D$15)</c:f>
            </c:numRef>
          </c:val>
        </c:ser>
        <c:ser>
          <c:idx val="2"/>
          <c:order val="2"/>
          <c:tx>
            <c:strRef>
              <c:f>расходы!$E$1</c:f>
              <c:strCache>
                <c:ptCount val="1"/>
                <c:pt idx="0">
                  <c:v>2022 год (план)</c:v>
                </c:pt>
              </c:strCache>
            </c:strRef>
          </c:tx>
          <c:cat>
            <c:strRef>
              <c:f>(расходы!$B$3:$B$8,расходы!$B$10:$B$15)</c:f>
              <c:strCache>
                <c:ptCount val="12"/>
                <c:pt idx="0">
                  <c:v>Общегосударственные вопросы (аппарат управления)</c:v>
                </c:pt>
                <c:pt idx="1">
                  <c:v>Национальная оборона (ВУС)</c:v>
                </c:pt>
                <c:pt idx="2">
                  <c:v>Национальная безопасности и правоохранительная деятельность</c:v>
                </c:pt>
                <c:pt idx="3">
                  <c:v>Национальная экономика (транспорт, дорожный фонд)</c:v>
                </c:pt>
                <c:pt idx="4">
                  <c:v>ЖКХ (благоустройство, дороги города, кап. Ремонт жилого фонда)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</c:v>
                </c:pt>
                <c:pt idx="8">
                  <c:v>Здравоохранение 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(расходы!$E$3:$E$8,расходы!$E$10:$E$15)</c:f>
              <c:numCache>
                <c:formatCode>#,##0.00</c:formatCode>
                <c:ptCount val="12"/>
                <c:pt idx="0">
                  <c:v>491082.79</c:v>
                </c:pt>
                <c:pt idx="1">
                  <c:v>455.03</c:v>
                </c:pt>
                <c:pt idx="2">
                  <c:v>7590.16</c:v>
                </c:pt>
                <c:pt idx="3">
                  <c:v>608970.42000000004</c:v>
                </c:pt>
                <c:pt idx="4">
                  <c:v>833244.87</c:v>
                </c:pt>
                <c:pt idx="5">
                  <c:v>17914.78</c:v>
                </c:pt>
                <c:pt idx="6">
                  <c:v>1804075.79</c:v>
                </c:pt>
                <c:pt idx="7">
                  <c:v>324389.40000000002</c:v>
                </c:pt>
                <c:pt idx="8">
                  <c:v>195.76</c:v>
                </c:pt>
                <c:pt idx="9">
                  <c:v>181339.99</c:v>
                </c:pt>
                <c:pt idx="10">
                  <c:v>219455.99</c:v>
                </c:pt>
                <c:pt idx="11">
                  <c:v>2.0099999999999998</c:v>
                </c:pt>
              </c:numCache>
            </c:numRef>
          </c:val>
        </c:ser>
        <c:ser>
          <c:idx val="3"/>
          <c:order val="3"/>
          <c:tx>
            <c:strRef>
              <c:f>расходы!$F$1</c:f>
              <c:strCache>
                <c:ptCount val="1"/>
                <c:pt idx="0">
                  <c:v>2022 год (факт)</c:v>
                </c:pt>
              </c:strCache>
            </c:strRef>
          </c:tx>
          <c:cat>
            <c:strRef>
              <c:f>(расходы!$B$3:$B$8,расходы!$B$10:$B$15)</c:f>
              <c:strCache>
                <c:ptCount val="12"/>
                <c:pt idx="0">
                  <c:v>Общегосударственные вопросы (аппарат управления)</c:v>
                </c:pt>
                <c:pt idx="1">
                  <c:v>Национальная оборона (ВУС)</c:v>
                </c:pt>
                <c:pt idx="2">
                  <c:v>Национальная безопасности и правоохранительная деятельность</c:v>
                </c:pt>
                <c:pt idx="3">
                  <c:v>Национальная экономика (транспорт, дорожный фонд)</c:v>
                </c:pt>
                <c:pt idx="4">
                  <c:v>ЖКХ (благоустройство, дороги города, кап. Ремонт жилого фонда)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</c:v>
                </c:pt>
                <c:pt idx="8">
                  <c:v>Здравоохранение 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(расходы!$F$3:$F$8,расходы!$F$10:$F$15)</c:f>
              <c:numCache>
                <c:formatCode>#,##0.00</c:formatCode>
                <c:ptCount val="12"/>
                <c:pt idx="0">
                  <c:v>414691.01</c:v>
                </c:pt>
                <c:pt idx="1">
                  <c:v>455.03</c:v>
                </c:pt>
                <c:pt idx="2">
                  <c:v>7546.86</c:v>
                </c:pt>
                <c:pt idx="3">
                  <c:v>553322.31000000006</c:v>
                </c:pt>
                <c:pt idx="4">
                  <c:v>685157.29</c:v>
                </c:pt>
                <c:pt idx="5">
                  <c:v>5386.44</c:v>
                </c:pt>
                <c:pt idx="6">
                  <c:v>1799710.14</c:v>
                </c:pt>
                <c:pt idx="7">
                  <c:v>315988.03000000003</c:v>
                </c:pt>
                <c:pt idx="8">
                  <c:v>195.76</c:v>
                </c:pt>
                <c:pt idx="9">
                  <c:v>169741.68</c:v>
                </c:pt>
                <c:pt idx="10">
                  <c:v>217741.69</c:v>
                </c:pt>
                <c:pt idx="11">
                  <c:v>2.0099999999999998</c:v>
                </c:pt>
              </c:numCache>
            </c:numRef>
          </c:val>
        </c:ser>
        <c:ser>
          <c:idx val="4"/>
          <c:order val="4"/>
          <c:tx>
            <c:strRef>
              <c:f>расходы!$G$1</c:f>
              <c:strCache>
                <c:ptCount val="1"/>
                <c:pt idx="0">
                  <c:v>2023 год</c:v>
                </c:pt>
              </c:strCache>
            </c:strRef>
          </c:tx>
          <c:cat>
            <c:strRef>
              <c:f>(расходы!$B$3:$B$8,расходы!$B$10:$B$15)</c:f>
              <c:strCache>
                <c:ptCount val="12"/>
                <c:pt idx="0">
                  <c:v>Общегосударственные вопросы (аппарат управления)</c:v>
                </c:pt>
                <c:pt idx="1">
                  <c:v>Национальная оборона (ВУС)</c:v>
                </c:pt>
                <c:pt idx="2">
                  <c:v>Национальная безопасности и правоохранительная деятельность</c:v>
                </c:pt>
                <c:pt idx="3">
                  <c:v>Национальная экономика (транспорт, дорожный фонд)</c:v>
                </c:pt>
                <c:pt idx="4">
                  <c:v>ЖКХ (благоустройство, дороги города, кап. Ремонт жилого фонда)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</c:v>
                </c:pt>
                <c:pt idx="8">
                  <c:v>Здравоохранение 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(расходы!$G$3:$G$8,расходы!$G$10:$G$15)</c:f>
              <c:numCache>
                <c:formatCode>#,##0.00</c:formatCode>
                <c:ptCount val="12"/>
                <c:pt idx="0">
                  <c:v>657737.03</c:v>
                </c:pt>
                <c:pt idx="1">
                  <c:v>527.70000000000005</c:v>
                </c:pt>
                <c:pt idx="2">
                  <c:v>37791.93</c:v>
                </c:pt>
                <c:pt idx="3">
                  <c:v>639526.28</c:v>
                </c:pt>
                <c:pt idx="4">
                  <c:v>496173.07</c:v>
                </c:pt>
                <c:pt idx="5">
                  <c:v>17177.169999999998</c:v>
                </c:pt>
                <c:pt idx="6">
                  <c:v>1993932.03</c:v>
                </c:pt>
                <c:pt idx="7">
                  <c:v>377842.81</c:v>
                </c:pt>
                <c:pt idx="8">
                  <c:v>163.44999999999999</c:v>
                </c:pt>
                <c:pt idx="9">
                  <c:v>147541.23000000001</c:v>
                </c:pt>
                <c:pt idx="10">
                  <c:v>360710.9</c:v>
                </c:pt>
                <c:pt idx="11">
                  <c:v>5.75</c:v>
                </c:pt>
              </c:numCache>
            </c:numRef>
          </c:val>
        </c:ser>
        <c:shape val="box"/>
        <c:axId val="70151168"/>
        <c:axId val="70157056"/>
        <c:axId val="0"/>
      </c:bar3DChart>
      <c:catAx>
        <c:axId val="7015116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-270000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0157056"/>
        <c:crosses val="autoZero"/>
        <c:auto val="1"/>
        <c:lblAlgn val="ctr"/>
        <c:lblOffset val="100"/>
      </c:catAx>
      <c:valAx>
        <c:axId val="70157056"/>
        <c:scaling>
          <c:orientation val="minMax"/>
        </c:scaling>
        <c:axPos val="l"/>
        <c:majorGridlines/>
        <c:numFmt formatCode="#,##0.00" sourceLinked="1"/>
        <c:maj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01511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735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solidFill>
      <a:schemeClr val="bg1"/>
    </a:solidFill>
  </c:spPr>
  <c:txPr>
    <a:bodyPr/>
    <a:lstStyle/>
    <a:p>
      <a:pPr>
        <a:defRPr sz="8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Безвозмездные поступления</a:t>
            </a:r>
          </a:p>
        </c:rich>
      </c:tx>
      <c:layout/>
    </c:title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МБТ!$C$1</c:f>
              <c:strCache>
                <c:ptCount val="1"/>
                <c:pt idx="0">
                  <c:v>2022 год (план)</c:v>
                </c:pt>
              </c:strCache>
            </c:strRef>
          </c:tx>
          <c:cat>
            <c:strRef>
              <c:f>МБТ!$B$3:$B$6</c:f>
              <c:strCache>
                <c:ptCount val="4"/>
                <c:pt idx="0">
                  <c:v>Дотации</c:v>
                </c:pt>
                <c:pt idx="1">
                  <c:v>Иные МБТ</c:v>
                </c:pt>
                <c:pt idx="2">
                  <c:v>Субсидии</c:v>
                </c:pt>
                <c:pt idx="3">
                  <c:v>Субвенции</c:v>
                </c:pt>
              </c:strCache>
            </c:strRef>
          </c:cat>
          <c:val>
            <c:numRef>
              <c:f>МБТ!$C$3:$C$6</c:f>
              <c:numCache>
                <c:formatCode>#,##0.00</c:formatCode>
                <c:ptCount val="4"/>
                <c:pt idx="0">
                  <c:v>582119.30000000005</c:v>
                </c:pt>
                <c:pt idx="1">
                  <c:v>78775.149999999994</c:v>
                </c:pt>
                <c:pt idx="2">
                  <c:v>1816062.75</c:v>
                </c:pt>
                <c:pt idx="3">
                  <c:v>1232228.47</c:v>
                </c:pt>
              </c:numCache>
            </c:numRef>
          </c:val>
        </c:ser>
        <c:ser>
          <c:idx val="1"/>
          <c:order val="1"/>
          <c:tx>
            <c:strRef>
              <c:f>МБТ!$D$1</c:f>
              <c:strCache>
                <c:ptCount val="1"/>
                <c:pt idx="0">
                  <c:v>2022 год (факт)</c:v>
                </c:pt>
              </c:strCache>
            </c:strRef>
          </c:tx>
          <c:cat>
            <c:strRef>
              <c:f>МБТ!$B$3:$B$6</c:f>
              <c:strCache>
                <c:ptCount val="4"/>
                <c:pt idx="0">
                  <c:v>Дотации</c:v>
                </c:pt>
                <c:pt idx="1">
                  <c:v>Иные МБТ</c:v>
                </c:pt>
                <c:pt idx="2">
                  <c:v>Субсидии</c:v>
                </c:pt>
                <c:pt idx="3">
                  <c:v>Субвенции</c:v>
                </c:pt>
              </c:strCache>
            </c:strRef>
          </c:cat>
          <c:val>
            <c:numRef>
              <c:f>МБТ!$D$3:$D$6</c:f>
              <c:numCache>
                <c:formatCode>#,##0.00</c:formatCode>
                <c:ptCount val="4"/>
                <c:pt idx="0">
                  <c:v>582119.30000000005</c:v>
                </c:pt>
                <c:pt idx="1">
                  <c:v>74394.240000000005</c:v>
                </c:pt>
                <c:pt idx="2">
                  <c:v>1591048.25</c:v>
                </c:pt>
                <c:pt idx="3">
                  <c:v>1224598.72</c:v>
                </c:pt>
              </c:numCache>
            </c:numRef>
          </c:val>
        </c:ser>
        <c:ser>
          <c:idx val="2"/>
          <c:order val="2"/>
          <c:tx>
            <c:strRef>
              <c:f>МБТ!$E$1</c:f>
              <c:strCache>
                <c:ptCount val="1"/>
                <c:pt idx="0">
                  <c:v>2023 год</c:v>
                </c:pt>
              </c:strCache>
            </c:strRef>
          </c:tx>
          <c:cat>
            <c:strRef>
              <c:f>МБТ!$B$3:$B$6</c:f>
              <c:strCache>
                <c:ptCount val="4"/>
                <c:pt idx="0">
                  <c:v>Дотации</c:v>
                </c:pt>
                <c:pt idx="1">
                  <c:v>Иные МБТ</c:v>
                </c:pt>
                <c:pt idx="2">
                  <c:v>Субсидии</c:v>
                </c:pt>
                <c:pt idx="3">
                  <c:v>Субвенции</c:v>
                </c:pt>
              </c:strCache>
            </c:strRef>
          </c:cat>
          <c:val>
            <c:numRef>
              <c:f>МБТ!$E$3:$E$6</c:f>
              <c:numCache>
                <c:formatCode>#,##0.00</c:formatCode>
                <c:ptCount val="4"/>
                <c:pt idx="0">
                  <c:v>673774.4</c:v>
                </c:pt>
                <c:pt idx="1">
                  <c:v>67504.34</c:v>
                </c:pt>
                <c:pt idx="2">
                  <c:v>1744835.11</c:v>
                </c:pt>
                <c:pt idx="3">
                  <c:v>1347629.55</c:v>
                </c:pt>
              </c:numCache>
            </c:numRef>
          </c:val>
        </c:ser>
        <c:shape val="cylinder"/>
        <c:axId val="22610688"/>
        <c:axId val="22612224"/>
        <c:axId val="0"/>
      </c:bar3DChart>
      <c:catAx>
        <c:axId val="2261068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-27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2612224"/>
        <c:crosses val="autoZero"/>
        <c:auto val="1"/>
        <c:lblAlgn val="ctr"/>
        <c:lblOffset val="100"/>
      </c:catAx>
      <c:valAx>
        <c:axId val="22612224"/>
        <c:scaling>
          <c:orientation val="minMax"/>
        </c:scaling>
        <c:axPos val="l"/>
        <c:majorGridlines/>
        <c:numFmt formatCode="#,##0.00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261068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spPr>
    <a:solidFill>
      <a:schemeClr val="bg1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-15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2023 год и плановый период 2024-2025 годы:</a:t>
          </a:r>
          <a:endParaRPr lang="ru-RU" sz="2800" b="1" i="0" cap="none" spc="-15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-879" custLinFactNeighborY="-403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>
    <a:solidFill>
      <a:schemeClr val="bg1"/>
    </a:solidFill>
  </dgm:bg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chemeClr val="bg1"/>
        </a:solidFill>
      </dgm:spPr>
      <dgm:t>
        <a:bodyPr/>
        <a:lstStyle/>
        <a:p>
          <a:pPr algn="ctr" rtl="0"/>
          <a:r>
            <a:rPr lang="ru-RU" sz="11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1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chemeClr val="bg1"/>
        </a:solidFill>
      </dgm:spPr>
      <dgm:t>
        <a:bodyPr/>
        <a:lstStyle/>
        <a:p>
          <a:pPr algn="ctr" rtl="0"/>
          <a:r>
            <a:rPr lang="ru-RU" sz="10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0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 sz="1000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 sz="1000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16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2023 году и плановом периоде 2024-2025 годов:</a:t>
          </a:r>
          <a:endParaRPr lang="ru-RU" sz="16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>
    <a:solidFill>
      <a:schemeClr val="bg1"/>
    </a:solidFill>
  </dgm:bg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953174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-15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2023 год и плановый период 2024-2025 годы:</a:t>
          </a:r>
          <a:endParaRPr lang="ru-RU" sz="2800" b="1" i="0" kern="1200" cap="none" spc="-15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95317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66"/>
          <a:ext cx="903914" cy="179853"/>
        </a:xfrm>
        <a:prstGeom prst="roundRect">
          <a:avLst/>
        </a:prstGeom>
        <a:solidFill>
          <a:schemeClr val="bg1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100" b="1" i="0" kern="1200" dirty="0">
            <a:solidFill>
              <a:srgbClr val="0000FF"/>
            </a:solidFill>
            <a:effectLst/>
          </a:endParaRPr>
        </a:p>
      </dsp:txBody>
      <dsp:txXfrm>
        <a:off x="0" y="166"/>
        <a:ext cx="903914" cy="17985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228"/>
          <a:ext cx="720080" cy="161789"/>
        </a:xfrm>
        <a:prstGeom prst="roundRect">
          <a:avLst/>
        </a:prstGeom>
        <a:solidFill>
          <a:schemeClr val="bg1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000" b="1" i="0" kern="1200" dirty="0">
            <a:solidFill>
              <a:srgbClr val="0000FF"/>
            </a:solidFill>
            <a:effectLst/>
          </a:endParaRPr>
        </a:p>
      </dsp:txBody>
      <dsp:txXfrm>
        <a:off x="0" y="228"/>
        <a:ext cx="720080" cy="16178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647439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2023 году и плановом периоде 2024-2025 годов:</a:t>
          </a:r>
          <a:endParaRPr lang="ru-RU" sz="16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647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425" y="741363"/>
            <a:ext cx="658495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1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31445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083221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083221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6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10997"/>
            <a:ext cx="8229600" cy="328955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05980"/>
            <a:ext cx="1777470" cy="419457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6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chart" Target="../charts/chart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7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/>
          <p:cNvGraphicFramePr>
            <a:graphicFrameLocks/>
          </p:cNvGraphicFramePr>
          <p:nvPr/>
        </p:nvGraphicFramePr>
        <p:xfrm>
          <a:off x="4427984" y="2355726"/>
          <a:ext cx="4716016" cy="2787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486040831"/>
              </p:ext>
            </p:extLst>
          </p:nvPr>
        </p:nvGraphicFramePr>
        <p:xfrm>
          <a:off x="611560" y="123478"/>
          <a:ext cx="8188373" cy="954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8240086" y="1203598"/>
          <a:ext cx="903914" cy="180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0" y="2355726"/>
          <a:ext cx="4572000" cy="2787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547664" y="1203598"/>
          <a:ext cx="6095999" cy="1224137"/>
        </p:xfrm>
        <a:graphic>
          <a:graphicData uri="http://schemas.openxmlformats.org/drawingml/2006/table">
            <a:tbl>
              <a:tblPr/>
              <a:tblGrid>
                <a:gridCol w="1089439"/>
                <a:gridCol w="806670"/>
                <a:gridCol w="806670"/>
                <a:gridCol w="848305"/>
                <a:gridCol w="848305"/>
                <a:gridCol w="848305"/>
                <a:gridCol w="848305"/>
              </a:tblGrid>
              <a:tr h="5246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(план)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(факт)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2023 год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2024 год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2025 год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latin typeface="Arial"/>
                        </a:rPr>
                        <a:t>4 398 796,03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4 203 340,10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8 862 599,43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latin typeface="Arial"/>
                        </a:rPr>
                        <a:t>4 569 995,79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latin typeface="Arial"/>
                        </a:rPr>
                        <a:t>2 748 130,04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latin typeface="Arial"/>
                        </a:rPr>
                        <a:t>2 619 516,17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latin typeface="Arial"/>
                        </a:rPr>
                        <a:t>4 488 717,01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4 169 938,26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10 096 775,57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latin typeface="Arial"/>
                        </a:rPr>
                        <a:t>4 729 129,36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latin typeface="Arial"/>
                        </a:rPr>
                        <a:t>2 748 130,04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latin typeface="Arial"/>
                        </a:rPr>
                        <a:t>2 619 516,17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497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-89 920,98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33 401,85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-159 133,57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-159 133,57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504" y="339502"/>
          <a:ext cx="4427983" cy="4616431"/>
        </p:xfrm>
        <a:graphic>
          <a:graphicData uri="http://schemas.openxmlformats.org/drawingml/2006/table">
            <a:tbl>
              <a:tblPr/>
              <a:tblGrid>
                <a:gridCol w="2471598"/>
                <a:gridCol w="645797"/>
                <a:gridCol w="655294"/>
                <a:gridCol w="655294"/>
              </a:tblGrid>
              <a:tr h="1823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800" b="0" i="0" u="none" strike="noStrike">
                          <a:latin typeface="Times New Roman"/>
                        </a:rPr>
                      </a:br>
                      <a:r>
                        <a:rPr lang="ru-RU" sz="800" b="0" i="0" u="none" strike="noStrike">
                          <a:latin typeface="Times New Roman"/>
                        </a:rPr>
                        <a:t>2022 год (план)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800" b="0" i="0" u="none" strike="noStrike">
                          <a:latin typeface="Times New Roman"/>
                        </a:rPr>
                      </a:br>
                      <a:r>
                        <a:rPr lang="ru-RU" sz="800" b="0" i="0" u="none" strike="noStrike">
                          <a:latin typeface="Times New Roman"/>
                        </a:rPr>
                        <a:t>2022 год (факт)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800" b="0" i="0" u="none" strike="noStrike">
                          <a:latin typeface="Times New Roman"/>
                        </a:rPr>
                      </a:br>
                      <a:r>
                        <a:rPr lang="ru-RU" sz="800" b="0" i="0" u="none" strike="noStrike">
                          <a:latin typeface="Times New Roman"/>
                        </a:rPr>
                        <a:t>2023 год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1025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10829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0" u="none" strike="noStrike">
                          <a:latin typeface="Times New Roman"/>
                        </a:rPr>
                        <a:t>708 978,55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0" u="none" strike="noStrike">
                          <a:latin typeface="Times New Roman"/>
                        </a:rPr>
                        <a:t>750 547,78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0" u="none" strike="noStrike">
                          <a:latin typeface="Times New Roman"/>
                        </a:rPr>
                        <a:t>746 080,04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0829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0" u="none" strike="noStrike">
                          <a:latin typeface="Times New Roman"/>
                        </a:rPr>
                        <a:t>634 391,56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0" u="none" strike="noStrike">
                          <a:latin typeface="Times New Roman"/>
                        </a:rPr>
                        <a:t>662 368,28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0" u="none" strike="noStrike">
                          <a:latin typeface="Times New Roman"/>
                        </a:rPr>
                        <a:t>670 935,72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0829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8 800,00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9 690,98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19 286,00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1399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372 741,55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385 875,42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378 686,06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239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61 995,71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64 145,16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66 908,11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109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133 268,50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141 712,52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145 009,06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0259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40 585,70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42 383,32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42 454,60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539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17 000,00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18 560,71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18 600,00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4509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Задолженность и перерасчеты по отмененным налогам, сборам и иныи обязательным платежам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latin typeface="Times New Roman"/>
                        </a:rPr>
                        <a:t>0,10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latin typeface="Times New Roman"/>
                        </a:rPr>
                        <a:t>0,17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>
                          <a:latin typeface="Times New Roman"/>
                        </a:rPr>
                        <a:t>-8,11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539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0" u="none" strike="noStrike">
                          <a:latin typeface="Times New Roman"/>
                        </a:rPr>
                        <a:t>74 586,99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0" u="none" strike="noStrike">
                          <a:latin typeface="Times New Roman"/>
                        </a:rPr>
                        <a:t>88 179,50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0" u="none" strike="noStrike">
                          <a:latin typeface="Times New Roman"/>
                        </a:rPr>
                        <a:t>75 144,32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2229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51 277,13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52 492,16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latin typeface="Times New Roman"/>
                        </a:rPr>
                        <a:t>53 625,46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2539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2 779,70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3 379,35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3 612,72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2229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11 495,20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11 559,13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4 993,42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1089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3 000,00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5 465,76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5 653,41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4819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6 006,33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14 157,34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568,65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1399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28,63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1 125,76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6 690,66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679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0" u="none" strike="noStrike">
                          <a:latin typeface="Times New Roman"/>
                        </a:rPr>
                        <a:t>3 689 817,49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0" u="none" strike="noStrike">
                          <a:latin typeface="Times New Roman"/>
                        </a:rPr>
                        <a:t>3 452 792,33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0" u="none" strike="noStrike">
                          <a:latin typeface="Times New Roman"/>
                        </a:rPr>
                        <a:t>3 823 915,76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2799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582 119,30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582 119,30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673 774,40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969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1 816 062,75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1 591 048,25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1 744 835,11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829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1 232 228,47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1 224 598,72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1 347 629,55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82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78 775,15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74 394,24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67 504,34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529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3492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Доходы бюджетов городских округов от возврата автономными учреждениями остатков субсидий прошлых лет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12,79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829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-19 368,18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-19 368,18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-9 840,43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89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0" u="none" strike="noStrike">
                          <a:latin typeface="Times New Roman"/>
                        </a:rPr>
                        <a:t>4 398 796,03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0" u="none" strike="noStrike">
                          <a:latin typeface="Times New Roman"/>
                        </a:rPr>
                        <a:t>4 203 340,10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i="0" u="none" strike="noStrike" dirty="0">
                          <a:latin typeface="Times New Roman"/>
                        </a:rPr>
                        <a:t>4 569 995,79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572000" y="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4572000" y="2643759"/>
          <a:ext cx="4572000" cy="2499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377430" y="141480"/>
            <a:ext cx="176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0" y="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0" y="24003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716016" y="627534"/>
          <a:ext cx="4355977" cy="3836585"/>
        </p:xfrm>
        <a:graphic>
          <a:graphicData uri="http://schemas.openxmlformats.org/drawingml/2006/table">
            <a:tbl>
              <a:tblPr/>
              <a:tblGrid>
                <a:gridCol w="392099"/>
                <a:gridCol w="2052394"/>
                <a:gridCol w="612655"/>
                <a:gridCol w="612655"/>
                <a:gridCol w="686174"/>
              </a:tblGrid>
              <a:tr h="3106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№ п/п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 (план)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 (факт)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219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4 488 717,01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4 169 938,25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4 729 129,36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21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latin typeface="Times New Roman"/>
                        </a:rPr>
                        <a:t>491 082,79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414 691,01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657 737,03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18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latin typeface="Times New Roman"/>
                        </a:rPr>
                        <a:t>455,03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527,70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37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latin typeface="Times New Roman"/>
                        </a:rPr>
                        <a:t>7 590,16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7 546,86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37 791,93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21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latin typeface="Times New Roman"/>
                        </a:rPr>
                        <a:t>608 970,42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553 322,31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639 526,28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8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latin typeface="Times New Roman"/>
                        </a:rPr>
                        <a:t>833 244,87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685 157,29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496 173,07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75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latin typeface="Times New Roman"/>
                        </a:rPr>
                        <a:t>17 914,78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5 386,44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17 177,17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928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latin typeface="Times New Roman"/>
                        </a:rPr>
                        <a:t>2 529 456,93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latin typeface="Times New Roman"/>
                        </a:rPr>
                        <a:t>2 503 377,30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latin typeface="Times New Roman"/>
                        </a:rPr>
                        <a:t>2 880 190,42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21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latin typeface="Times New Roman"/>
                        </a:rPr>
                        <a:t>1 804 075,79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1 799 710,14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1 993 932,03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53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latin typeface="Times New Roman"/>
                        </a:rPr>
                        <a:t>324 389,40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315 988,03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377 842,81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53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latin typeface="Times New Roman"/>
                        </a:rPr>
                        <a:t>195,76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163,45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01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latin typeface="Times New Roman"/>
                        </a:rPr>
                        <a:t>181 339,99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169 741,68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147 541,23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7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latin typeface="Times New Roman"/>
                        </a:rPr>
                        <a:t>219 455,99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217 741,69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360 710,90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21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latin typeface="Times New Roman"/>
                        </a:rPr>
                        <a:t>2,01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latin typeface="Times New Roman"/>
                        </a:rPr>
                        <a:t>5,75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/>
        </p:nvGraphicFramePr>
        <p:xfrm>
          <a:off x="107504" y="3363838"/>
          <a:ext cx="720080" cy="162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182027204"/>
              </p:ext>
            </p:extLst>
          </p:nvPr>
        </p:nvGraphicFramePr>
        <p:xfrm>
          <a:off x="539552" y="123478"/>
          <a:ext cx="8188373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4499992" y="84355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07504" y="3651870"/>
          <a:ext cx="6095999" cy="1397661"/>
        </p:xfrm>
        <a:graphic>
          <a:graphicData uri="http://schemas.openxmlformats.org/drawingml/2006/table">
            <a:tbl>
              <a:tblPr/>
              <a:tblGrid>
                <a:gridCol w="419510"/>
                <a:gridCol w="1409290"/>
                <a:gridCol w="806245"/>
                <a:gridCol w="806245"/>
                <a:gridCol w="884903"/>
                <a:gridCol w="884903"/>
                <a:gridCol w="884903"/>
              </a:tblGrid>
              <a:tr h="43204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 п/п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 (план)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 (факт)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2024 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2025 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789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61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582 119,30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582 119,30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673 774,40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466 861,30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466 861,30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789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78 775,15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74 394,24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67 504,34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52 496,30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52 410,70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789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1 816 062,75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1 591 048,25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1 744 835,11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247 136,74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84 190,42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789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1 232 228,47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1 224 598,72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1 347 629,55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1 237 554,40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1 237 574,50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789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3 709 185,67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3 472 160,51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3 833 743,40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2 004 048,74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1 841 036,92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2342</TotalTime>
  <Words>716</Words>
  <Application>Microsoft Office PowerPoint</Application>
  <PresentationFormat>Экран (16:9)</PresentationFormat>
  <Paragraphs>271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269</cp:revision>
  <dcterms:modified xsi:type="dcterms:W3CDTF">2024-03-16T06:11:40Z</dcterms:modified>
</cp:coreProperties>
</file>