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7571" autoAdjust="0"/>
  </p:normalViewPr>
  <p:slideViewPr>
    <p:cSldViewPr>
      <p:cViewPr varScale="1">
        <p:scale>
          <a:sx n="81" d="100"/>
          <a:sy n="81" d="100"/>
        </p:scale>
        <p:origin x="-12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44;&#1086;&#1093;&#1086;&#1076;&#1099;%20&#1085;&#1072;%2001.09.2017\&#1044;&#1086;&#1093;&#1086;&#1076;&#1099;%20&#1085;&#1072;&#1083;&#1086;&#1075;+&#1085;&#1077;&#1085;&#1072;&#1083;&#1086;&#1075;%20&#1085;&#1072;%2001.09.17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8;&#1072;&#1089;&#1093;&#1086;&#1076;&#1099;%20&#1085;&#1072;%2001.09.2017\&#1080;&#1102;&#1083;&#1100;\&#1076;&#1083;&#1103;%20&#1089;&#1072;&#1081;&#1090;&#1072;%20&#1085;&#1072;%2001.09.2017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2404.3000000000002</c:v>
                </c:pt>
                <c:pt idx="1">
                  <c:v>1331</c:v>
                </c:pt>
                <c:pt idx="2">
                  <c:v>2703.38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213301.57</c:v>
                </c:pt>
                <c:pt idx="1">
                  <c:v>122139</c:v>
                </c:pt>
                <c:pt idx="2">
                  <c:v>126889.26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41691.5</c:v>
                </c:pt>
                <c:pt idx="1">
                  <c:v>30797.7</c:v>
                </c:pt>
                <c:pt idx="2">
                  <c:v>26737.85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27026.7</c:v>
                </c:pt>
                <c:pt idx="1">
                  <c:v>6560</c:v>
                </c:pt>
                <c:pt idx="2">
                  <c:v>9591.5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14334.1</c:v>
                </c:pt>
                <c:pt idx="1">
                  <c:v>9148.4</c:v>
                </c:pt>
                <c:pt idx="2">
                  <c:v>8545.57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20659</c:v>
                </c:pt>
                <c:pt idx="1">
                  <c:v>13422</c:v>
                </c:pt>
                <c:pt idx="2">
                  <c:v>12017.449999999999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54781.3</c:v>
                </c:pt>
                <c:pt idx="1">
                  <c:v>35696.960000000006</c:v>
                </c:pt>
                <c:pt idx="2">
                  <c:v>27763.47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953.5</c:v>
                </c:pt>
                <c:pt idx="1">
                  <c:v>676.5</c:v>
                </c:pt>
                <c:pt idx="2">
                  <c:v>638.29000000000008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10314.17</c:v>
                </c:pt>
                <c:pt idx="1">
                  <c:v>5903.57</c:v>
                </c:pt>
                <c:pt idx="2">
                  <c:v>5626.28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11286.130000000001</c:v>
                </c:pt>
                <c:pt idx="1">
                  <c:v>3223.32</c:v>
                </c:pt>
                <c:pt idx="2">
                  <c:v>2779.9900000000002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7832.25</c:v>
                </c:pt>
                <c:pt idx="1">
                  <c:v>5031.9000000000005</c:v>
                </c:pt>
                <c:pt idx="2">
                  <c:v>6744.6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224.68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276183.3</c:v>
                </c:pt>
                <c:pt idx="1">
                  <c:v>254583.2</c:v>
                </c:pt>
                <c:pt idx="2">
                  <c:v>254583.2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350377.18</c:v>
                </c:pt>
                <c:pt idx="1">
                  <c:v>55863.11</c:v>
                </c:pt>
                <c:pt idx="2">
                  <c:v>55863.11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938487</c:v>
                </c:pt>
                <c:pt idx="1">
                  <c:v>520894.78</c:v>
                </c:pt>
                <c:pt idx="2">
                  <c:v>520894.76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15958.240000000002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8 мес 2017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-11.219999999999999</c:v>
                </c:pt>
                <c:pt idx="1">
                  <c:v>-11.219999999999999</c:v>
                </c:pt>
                <c:pt idx="2">
                  <c:v>-185.17</c:v>
                </c:pt>
              </c:numCache>
            </c:numRef>
          </c:val>
        </c:ser>
        <c:shape val="box"/>
        <c:axId val="46489984"/>
        <c:axId val="46491520"/>
        <c:axId val="0"/>
      </c:bar3DChart>
      <c:catAx>
        <c:axId val="464899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491520"/>
        <c:crosses val="autoZero"/>
        <c:auto val="1"/>
        <c:lblAlgn val="ctr"/>
        <c:lblOffset val="100"/>
      </c:catAx>
      <c:valAx>
        <c:axId val="464915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64899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расходы!$A$18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расходы!$B$18:$C$18</c:f>
              <c:numCache>
                <c:formatCode>#,##0.0</c:formatCode>
                <c:ptCount val="2"/>
                <c:pt idx="0">
                  <c:v>106198.8</c:v>
                </c:pt>
                <c:pt idx="1">
                  <c:v>59999.8</c:v>
                </c:pt>
              </c:numCache>
            </c:numRef>
          </c:val>
        </c:ser>
        <c:ser>
          <c:idx val="1"/>
          <c:order val="1"/>
          <c:tx>
            <c:strRef>
              <c:f>расходы!$A$19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266.60000000000002</c:v>
                </c:pt>
                <c:pt idx="1">
                  <c:v>162.4</c:v>
                </c:pt>
              </c:numCache>
            </c:numRef>
          </c:val>
        </c:ser>
        <c:ser>
          <c:idx val="2"/>
          <c:order val="2"/>
          <c:tx>
            <c:strRef>
              <c:f>расходы!$A$20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4798.1000000000004</c:v>
                </c:pt>
                <c:pt idx="1">
                  <c:v>1840.8</c:v>
                </c:pt>
              </c:numCache>
            </c:numRef>
          </c:val>
        </c:ser>
        <c:ser>
          <c:idx val="3"/>
          <c:order val="3"/>
          <c:tx>
            <c:strRef>
              <c:f>расходы!$A$21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253023.4</c:v>
                </c:pt>
                <c:pt idx="1">
                  <c:v>78724</c:v>
                </c:pt>
              </c:numCache>
            </c:numRef>
          </c:val>
        </c:ser>
        <c:ser>
          <c:idx val="4"/>
          <c:order val="4"/>
          <c:tx>
            <c:strRef>
              <c:f>расходы!$A$22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114551.6</c:v>
                </c:pt>
                <c:pt idx="1">
                  <c:v>29356.1</c:v>
                </c:pt>
              </c:numCache>
            </c:numRef>
          </c:val>
        </c:ser>
        <c:ser>
          <c:idx val="5"/>
          <c:order val="5"/>
          <c:tx>
            <c:strRef>
              <c:f>расходы!$A$23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1133698</c:v>
                </c:pt>
                <c:pt idx="1">
                  <c:v>690220.4</c:v>
                </c:pt>
              </c:numCache>
            </c:numRef>
          </c:val>
        </c:ser>
        <c:ser>
          <c:idx val="6"/>
          <c:order val="6"/>
          <c:tx>
            <c:strRef>
              <c:f>расходы!$A$24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162782.79999999999</c:v>
                </c:pt>
                <c:pt idx="1">
                  <c:v>58029.599999999999</c:v>
                </c:pt>
              </c:numCache>
            </c:numRef>
          </c:val>
        </c:ser>
        <c:ser>
          <c:idx val="7"/>
          <c:order val="7"/>
          <c:tx>
            <c:strRef>
              <c:f>расходы!$A$25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8"/>
          <c:order val="8"/>
          <c:tx>
            <c:strRef>
              <c:f>расходы!$A$26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223854.9</c:v>
                </c:pt>
                <c:pt idx="1">
                  <c:v>78517.8</c:v>
                </c:pt>
              </c:numCache>
            </c:numRef>
          </c:val>
        </c:ser>
        <c:ser>
          <c:idx val="9"/>
          <c:order val="9"/>
          <c:tx>
            <c:strRef>
              <c:f>расходы!$A$27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32494</c:v>
                </c:pt>
                <c:pt idx="1">
                  <c:v>18888</c:v>
                </c:pt>
              </c:numCache>
            </c:numRef>
          </c:val>
        </c:ser>
        <c:ser>
          <c:idx val="10"/>
          <c:order val="10"/>
          <c:tx>
            <c:strRef>
              <c:f>расходы!$A$28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расходы!$B$17:$C$17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425</c:v>
                </c:pt>
                <c:pt idx="1">
                  <c:v>4.7</c:v>
                </c:pt>
              </c:numCache>
            </c:numRef>
          </c:val>
        </c:ser>
        <c:shape val="box"/>
        <c:axId val="51304704"/>
        <c:axId val="50991104"/>
        <c:axId val="0"/>
      </c:bar3DChart>
      <c:catAx>
        <c:axId val="513047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0991104"/>
        <c:crosses val="autoZero"/>
        <c:auto val="1"/>
        <c:lblAlgn val="ctr"/>
        <c:lblOffset val="100"/>
      </c:catAx>
      <c:valAx>
        <c:axId val="5099110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130470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3689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июнь  </a:t>
          </a:r>
        </a:p>
        <a:p>
          <a:pPr lvl="0" algn="ctr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2017 год</a:t>
          </a:r>
          <a:endParaRPr lang="ru-RU" sz="3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3689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19.09.2017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284751741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9" y="2801302"/>
          <a:ext cx="8352927" cy="2385304"/>
        </p:xfrm>
        <a:graphic>
          <a:graphicData uri="http://schemas.openxmlformats.org/drawingml/2006/table">
            <a:tbl>
              <a:tblPr/>
              <a:tblGrid>
                <a:gridCol w="2401800"/>
                <a:gridCol w="1854723"/>
                <a:gridCol w="1961470"/>
                <a:gridCol w="2134934"/>
              </a:tblGrid>
              <a:tr h="1131754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chemeClr val="bg1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План за </a:t>
                      </a:r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8 мес.</a:t>
                      </a:r>
                    </a:p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638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1 985 579,0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1 065 260,2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1 061 418,2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615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2 032 138,0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1 273 358,3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1 015 788,4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август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572000" y="404670"/>
          <a:ext cx="4392488" cy="6267790"/>
        </p:xfrm>
        <a:graphic>
          <a:graphicData uri="http://schemas.openxmlformats.org/drawingml/2006/table">
            <a:tbl>
              <a:tblPr/>
              <a:tblGrid>
                <a:gridCol w="2260038"/>
                <a:gridCol w="807348"/>
                <a:gridCol w="623061"/>
                <a:gridCol w="702041"/>
              </a:tblGrid>
              <a:tr h="611925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за 8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мес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2017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8556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319 417,2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183 398,1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186 485,0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26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2 404,3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1 331,0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2 703,4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213 301,6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122 139,0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126 889,3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30 797,7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26 737,9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357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27 026,7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6 560,0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9 591,5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14 334,1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9 148,4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8 545,6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20 659,0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13 422,0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12 017,5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496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85 167,4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50 532,3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43 777,3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058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54 781,3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35 697,0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27 763,5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676,5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638,3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10 314,2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5 903,6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5 626,3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11 286,1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3 223,3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2 780,0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7 832,3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5 031,9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6 744,6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37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224,7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1 580 994,5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831 329,9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831 155,9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276 183,3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254 583,2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254 583,2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350 377,2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55 863,1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55 863,1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938 487,0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520 894,8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520 894,8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596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-11,2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-185,2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33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1 985 579,0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1 065 260,2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1 061 418,2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404664"/>
          <a:ext cx="4427662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август </a:t>
            </a:r>
            <a:r>
              <a:rPr lang="ru-RU" sz="3200" b="1" dirty="0" smtClean="0"/>
              <a:t>2017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1" y="692695"/>
          <a:ext cx="4392487" cy="5909798"/>
        </p:xfrm>
        <a:graphic>
          <a:graphicData uri="http://schemas.openxmlformats.org/drawingml/2006/table">
            <a:tbl>
              <a:tblPr/>
              <a:tblGrid>
                <a:gridCol w="2448271"/>
                <a:gridCol w="1008112"/>
                <a:gridCol w="936104"/>
              </a:tblGrid>
              <a:tr h="543497">
                <a:tc>
                  <a:txBody>
                    <a:bodyPr/>
                    <a:lstStyle/>
                    <a:p>
                      <a:pPr algn="ctr" rtl="0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2 032 138,0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1 015 788,4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216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106 198,8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59 999,8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3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1 840,8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16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253 023,4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78 724,0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435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114 551,6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29 356,1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1 552 874,5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845 700,6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1 133 698,0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690 220,4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162 782,8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58 029,6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223 854,9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78 517,8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5667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32 494,0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18 888,0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5774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427984" y="836712"/>
          <a:ext cx="5772150" cy="5019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2137</TotalTime>
  <Words>417</Words>
  <Application>Microsoft Office PowerPoint</Application>
  <PresentationFormat>Экран (4:3)</PresentationFormat>
  <Paragraphs>153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274</cp:revision>
  <dcterms:modified xsi:type="dcterms:W3CDTF">2017-09-19T02:52:26Z</dcterms:modified>
</cp:coreProperties>
</file>