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62" r:id="rId3"/>
    <p:sldId id="281" r:id="rId4"/>
    <p:sldId id="282" r:id="rId5"/>
    <p:sldId id="283" r:id="rId6"/>
    <p:sldId id="28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BA22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236667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Отчет</a:t>
            </a:r>
          </a:p>
          <a:p>
            <a:pPr algn="ctr">
              <a:defRPr/>
            </a:pPr>
            <a:r>
              <a:rPr lang="ru-RU" sz="4000" b="1" dirty="0" smtClean="0"/>
              <a:t>по исполнению бюджетных обязательств за 2016 году по МКУ «Управление городского хозяйства»</a:t>
            </a:r>
            <a:endParaRPr lang="ru-RU" sz="40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Пономарева Татьяна Ивановна, </a:t>
            </a:r>
            <a:endParaRPr lang="ru-RU" sz="1400" b="1" dirty="0"/>
          </a:p>
          <a:p>
            <a:pPr algn="r"/>
            <a:r>
              <a:rPr lang="ru-RU" sz="1400" b="1" dirty="0" smtClean="0"/>
              <a:t>Директор муниципального казенного учреждения «Управление </a:t>
            </a:r>
            <a:endParaRPr lang="ru-RU" sz="1400" b="1" dirty="0"/>
          </a:p>
          <a:p>
            <a:pPr algn="r"/>
            <a:r>
              <a:rPr lang="ru-RU" sz="1400" b="1" dirty="0" smtClean="0"/>
              <a:t>Городского хозяйства» администрации </a:t>
            </a:r>
            <a:r>
              <a:rPr lang="ru-RU" sz="1400" b="1" dirty="0"/>
              <a:t>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 smtClean="0"/>
              <a:t>edinzakaz@mail.ru, </a:t>
            </a:r>
            <a:endParaRPr lang="ru-RU" sz="1400" b="1" dirty="0"/>
          </a:p>
          <a:p>
            <a:pPr algn="r"/>
            <a:r>
              <a:rPr lang="en-US" sz="1400" b="1" dirty="0"/>
              <a:t>http:</a:t>
            </a:r>
            <a:r>
              <a:rPr lang="ru-RU" sz="1400" b="1" dirty="0" smtClean="0"/>
              <a:t>//</a:t>
            </a:r>
            <a:r>
              <a:rPr lang="en-US" sz="1400" b="1" dirty="0" smtClean="0"/>
              <a:t>ez.minusinsk.info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«Реформирование и модернизация жилищно-коммунального хозяйства и повышение  энергетической эффективности муниципального образования город Минусинск»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92520142"/>
              </p:ext>
            </p:extLst>
          </p:nvPr>
        </p:nvGraphicFramePr>
        <p:xfrm>
          <a:off x="457200" y="1052734"/>
          <a:ext cx="8451140" cy="51845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5776"/>
                <a:gridCol w="3034802"/>
                <a:gridCol w="1428547"/>
                <a:gridCol w="1209189"/>
                <a:gridCol w="1114072"/>
                <a:gridCol w="978754"/>
              </a:tblGrid>
              <a:tr h="106229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40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40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62292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03 09, 05 01,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05 02, 05 05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44 595,06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29 524,04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66,21%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52048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081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09,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02,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23 231,22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8 402,09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36,17%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081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03 09, 05 01,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05 02, 05 05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21 363,84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21 121,95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98,87%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3359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44 595,06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29 524,04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66,21%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 «Модернизация, реконструкция и капитальный ремонт объектов коммунальной инфраструктуры и жилищного фонда  муниципального образования город Минусинск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84725379"/>
              </p:ext>
            </p:extLst>
          </p:nvPr>
        </p:nvGraphicFramePr>
        <p:xfrm>
          <a:off x="539553" y="1075626"/>
          <a:ext cx="8247289" cy="20589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9175"/>
                <a:gridCol w="2714644"/>
                <a:gridCol w="1089928"/>
                <a:gridCol w="1150920"/>
                <a:gridCol w="1150920"/>
                <a:gridCol w="1251702"/>
              </a:tblGrid>
              <a:tr h="528059">
                <a:tc rowSpan="3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 (тыс. рублей)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2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	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60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11 209,33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662,25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5,91%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83568" y="3105835"/>
            <a:ext cx="8003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64758378"/>
              </p:ext>
            </p:extLst>
          </p:nvPr>
        </p:nvGraphicFramePr>
        <p:xfrm>
          <a:off x="539553" y="3752166"/>
          <a:ext cx="8147248" cy="23411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32579"/>
                <a:gridCol w="1216361"/>
                <a:gridCol w="971152"/>
                <a:gridCol w="927156"/>
              </a:tblGrid>
              <a:tr h="28752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14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71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интегрального показателя аварийности инженерных сетей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7525">
                <a:tc>
                  <a:txBody>
                    <a:bodyPr/>
                    <a:lstStyle/>
                    <a:p>
                      <a:pPr marL="27051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теплоснабжение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7525">
                <a:tc>
                  <a:txBody>
                    <a:bodyPr/>
                    <a:lstStyle/>
                    <a:p>
                      <a:pPr marL="27051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водоснабжение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7525">
                <a:tc>
                  <a:txBody>
                    <a:bodyPr/>
                    <a:lstStyle/>
                    <a:p>
                      <a:pPr marL="27051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водоотведение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24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потерь энергоресурсов в инженерных сетях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601177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r>
              <a:rPr lang="ru-RU" sz="1800" b="1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2 «Строительство, реконструкция и капитальный ремонт сетей уличного освещения муниципального образования город Минусинск»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42861807"/>
              </p:ext>
            </p:extLst>
          </p:nvPr>
        </p:nvGraphicFramePr>
        <p:xfrm>
          <a:off x="539553" y="1075626"/>
          <a:ext cx="8147247" cy="20589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7737"/>
                <a:gridCol w="2786082"/>
                <a:gridCol w="1089928"/>
                <a:gridCol w="1150920"/>
                <a:gridCol w="1045300"/>
                <a:gridCol w="1257280"/>
              </a:tblGrid>
              <a:tr h="52805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 (тыс. рублей)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исполнения</a:t>
                      </a:r>
                    </a:p>
                  </a:txBody>
                  <a:tcPr marL="68580" marR="68580" marT="0" marB="0" anchor="ctr"/>
                </a:tc>
              </a:tr>
              <a:tr h="352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2016год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60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05 02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3 276,06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3 081,25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94,06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42910" y="3214686"/>
            <a:ext cx="8003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48221945"/>
              </p:ext>
            </p:extLst>
          </p:nvPr>
        </p:nvGraphicFramePr>
        <p:xfrm>
          <a:off x="611560" y="3933056"/>
          <a:ext cx="7992889" cy="24288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04879"/>
                <a:gridCol w="1385980"/>
                <a:gridCol w="1158662"/>
                <a:gridCol w="1043368"/>
              </a:tblGrid>
              <a:tr h="33946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4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94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протяженности освещенных улиц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789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протяженности построенных сетей уличного освещения к запланированной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789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Уменьшение доли эксплуатационных затрат на текущее содержание сетей уличного освещения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761601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r>
              <a:rPr lang="ru-RU" sz="1800" b="1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4 «Обеспечение реализации муниципальной программы и прочие мероприятия»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22612859"/>
              </p:ext>
            </p:extLst>
          </p:nvPr>
        </p:nvGraphicFramePr>
        <p:xfrm>
          <a:off x="539553" y="941941"/>
          <a:ext cx="8147247" cy="20589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0613"/>
                <a:gridCol w="2643206"/>
                <a:gridCol w="1089928"/>
                <a:gridCol w="1053212"/>
                <a:gridCol w="1143008"/>
                <a:gridCol w="1257280"/>
              </a:tblGrid>
              <a:tr h="52805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(тыс. рублей)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 исполнения</a:t>
                      </a:r>
                    </a:p>
                  </a:txBody>
                  <a:tcPr marL="68580" marR="68580" marT="0" marB="0" anchor="ctr"/>
                </a:tc>
              </a:tr>
              <a:tr h="352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60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03 09, 05 05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490,64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17 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486,47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99,98%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50464" y="2985871"/>
            <a:ext cx="8003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19614363"/>
              </p:ext>
            </p:extLst>
          </p:nvPr>
        </p:nvGraphicFramePr>
        <p:xfrm>
          <a:off x="572667" y="3632202"/>
          <a:ext cx="8158825" cy="277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85217"/>
                <a:gridCol w="975865"/>
                <a:gridCol w="949687"/>
                <a:gridCol w="948056"/>
              </a:tblGrid>
              <a:tr h="18478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       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81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исполненных бюджетных ассигнований, предусмотренных подпрограммой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95,35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95,35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295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контрольных и проверочных мероприятий по отношению к запланированным проверкам организаций, которые управляют многоквартирными домами, на период проведения проверки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51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устраненных недостатков от общего числа выявленных при обследовании жилищного фонда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295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своевременно утвержденных планов финансово-хозяйственной деятельности учреждений и государственных предприятий на текущий финансовый год и плановый период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830775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/>
          </a:bodyPr>
          <a:lstStyle/>
          <a:p>
            <a:r>
              <a:rPr lang="ru-RU" sz="1800" b="1" cap="sm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мероприятия</a:t>
            </a:r>
            <a:endParaRPr lang="ru-RU" sz="1800" b="1" cap="sm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0034" y="1571612"/>
            <a:ext cx="8177735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3050" algn="just">
              <a:spcBef>
                <a:spcPts val="600"/>
              </a:spcBef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Мероприятие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73050" algn="just">
              <a:spcBef>
                <a:spcPts val="60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Субвенция бюджетам муниципальных образований на реализацию Закона Красноярского края от 01 декабря 2014 года № 7-2839 «О наделении органов местного самоуправления городских округов и муниципальных районов края отдельными государственными полномочиями Красноярского края по реализации отдельных мер по обеспечению ограничения платы за коммунальные услуги» в сумме 7 888,34 тыс. рублей  или 64,59% от плановых назначений            (12 213,00 тыс. рублей).</a:t>
            </a:r>
            <a:endParaRPr lang="ru-RU" sz="1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273050" algn="just">
              <a:spcBef>
                <a:spcPts val="600"/>
              </a:spcBef>
              <a:spcAft>
                <a:spcPts val="0"/>
              </a:spcAft>
              <a:tabLst>
                <a:tab pos="906780" algn="l"/>
              </a:tabLst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indent="273050"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Расходы,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направленные на погашение кредиторской задолженности, на строительство сетей уличного освещения ул.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Колмакова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сумме 405,73 тыс. рублей или 100,00% от плановых бюджетных назначений (407,73 тыс. рублей).</a:t>
            </a:r>
          </a:p>
          <a:p>
            <a:pPr marL="742950" lvl="1" indent="-285750" algn="just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906780" algn="l"/>
              </a:tabLst>
            </a:pPr>
            <a:endParaRPr lang="ru-RU" sz="1400" b="1" cap="small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35219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</TotalTime>
  <Words>575</Words>
  <Application>Microsoft Office PowerPoint</Application>
  <PresentationFormat>Экран (4:3)</PresentationFormat>
  <Paragraphs>173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Муниципальная программа «Реформирование и модернизация жилищно-коммунального хозяйства и повышение  энергетической эффективности муниципального образования город Минусинск»</vt:lpstr>
      <vt:lpstr>Подпрограмма 1 «Модернизация, реконструкция и капитальный ремонт объектов коммунальной инфраструктуры и жилищного фонда  муниципального образования город Минусинск»</vt:lpstr>
      <vt:lpstr>Подпрограмма 2 «Строительство, реконструкция и капитальный ремонт сетей уличного освещения муниципального образования город Минусинск»</vt:lpstr>
      <vt:lpstr>Подпрограмма 4 «Обеспечение реализации муниципальной программы и прочие мероприятия»</vt:lpstr>
      <vt:lpstr>Отдельные мероприятия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67</cp:lastModifiedBy>
  <cp:revision>91</cp:revision>
  <cp:lastPrinted>2014-12-02T03:27:39Z</cp:lastPrinted>
  <dcterms:modified xsi:type="dcterms:W3CDTF">2017-01-18T07:18:32Z</dcterms:modified>
</cp:coreProperties>
</file>