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1.2021\&#1044;&#1086;&#1093;&#1086;&#1076;&#1099;%20&#1085;&#1072;&#1083;&#1086;&#1075;+&#1085;&#1077;&#1085;&#1072;&#1083;&#1086;&#1075;%20&#1085;&#1072;%2001.01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1.2021\&#1076;&#1077;&#1082;&#1072;&#1073;&#1088;&#1100;\&#1076;&#1083;&#1103;%20&#1089;&#1072;&#1081;&#1090;&#1072;%20&#1085;&#1072;%2001.12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2"/>
                <c:pt idx="0">
                  <c:v>11550</c:v>
                </c:pt>
                <c:pt idx="1">
                  <c:v>12057.990000000002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2"/>
                <c:pt idx="0">
                  <c:v>291945</c:v>
                </c:pt>
                <c:pt idx="1">
                  <c:v>294790.28000000003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2"/>
                <c:pt idx="0">
                  <c:v>29522.14</c:v>
                </c:pt>
                <c:pt idx="1">
                  <c:v>29787.809999999998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2"/>
                <c:pt idx="0">
                  <c:v>32654</c:v>
                </c:pt>
                <c:pt idx="1">
                  <c:v>32993.519999999997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2"/>
                <c:pt idx="0">
                  <c:v>14815.05</c:v>
                </c:pt>
                <c:pt idx="1">
                  <c:v>14575.060000000001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2"/>
                <c:pt idx="0">
                  <c:v>21570.48</c:v>
                </c:pt>
                <c:pt idx="1">
                  <c:v>21175.040000000001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2"/>
                <c:pt idx="0">
                  <c:v>42639.9</c:v>
                </c:pt>
                <c:pt idx="1">
                  <c:v>44740.580000000009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2"/>
                <c:pt idx="0">
                  <c:v>1600</c:v>
                </c:pt>
                <c:pt idx="1">
                  <c:v>1567.3099999999997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2"/>
                <c:pt idx="0">
                  <c:v>2604.34</c:v>
                </c:pt>
                <c:pt idx="1">
                  <c:v>2899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2"/>
                <c:pt idx="0">
                  <c:v>3847.72</c:v>
                </c:pt>
                <c:pt idx="1">
                  <c:v>3867.88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2"/>
                <c:pt idx="0">
                  <c:v>3200</c:v>
                </c:pt>
                <c:pt idx="1">
                  <c:v>3408.7799999999993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2"/>
                <c:pt idx="0">
                  <c:v>212.49</c:v>
                </c:pt>
                <c:pt idx="1">
                  <c:v>195.13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2"/>
                <c:pt idx="0">
                  <c:v>494427.8</c:v>
                </c:pt>
                <c:pt idx="1">
                  <c:v>494427.79000000004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2"/>
                <c:pt idx="0">
                  <c:v>730081.27</c:v>
                </c:pt>
                <c:pt idx="1">
                  <c:v>694803.23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2"/>
                <c:pt idx="0">
                  <c:v>998296.48</c:v>
                </c:pt>
                <c:pt idx="1">
                  <c:v>995988.96000000008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2"/>
                <c:pt idx="0">
                  <c:v>-2677.81</c:v>
                </c:pt>
                <c:pt idx="1">
                  <c:v>-2677.8099999999995</c:v>
                </c:pt>
              </c:numCache>
            </c:numRef>
          </c:val>
        </c:ser>
        <c:shape val="box"/>
        <c:axId val="67707264"/>
        <c:axId val="67756800"/>
        <c:axId val="0"/>
      </c:bar3DChart>
      <c:catAx>
        <c:axId val="6770726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756800"/>
        <c:crosses val="autoZero"/>
        <c:auto val="1"/>
        <c:lblAlgn val="ctr"/>
        <c:lblOffset val="100"/>
      </c:catAx>
      <c:valAx>
        <c:axId val="6775680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770726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140429.9</c:v>
                </c:pt>
                <c:pt idx="1">
                  <c:v>137918.6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400.4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7726.9</c:v>
                </c:pt>
                <c:pt idx="1">
                  <c:v>7591.5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324037.8</c:v>
                </c:pt>
                <c:pt idx="1">
                  <c:v>301194.7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222541.3</c:v>
                </c:pt>
                <c:pt idx="1">
                  <c:v>205227.3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1768.4</c:v>
                </c:pt>
                <c:pt idx="1">
                  <c:v>889.4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1580327</c:v>
                </c:pt>
                <c:pt idx="1">
                  <c:v>1566668.4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226930.7</c:v>
                </c:pt>
                <c:pt idx="1">
                  <c:v>224204.4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132524.20000000001</c:v>
                </c:pt>
                <c:pt idx="1">
                  <c:v>128889.7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74097.100000000006</c:v>
                </c:pt>
                <c:pt idx="1">
                  <c:v>71096.800000000003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82.8</c:v>
                </c:pt>
                <c:pt idx="1">
                  <c:v>82.8</c:v>
                </c:pt>
              </c:numCache>
            </c:numRef>
          </c:val>
        </c:ser>
        <c:shape val="box"/>
        <c:axId val="45518848"/>
        <c:axId val="45520384"/>
        <c:axId val="0"/>
      </c:bar3DChart>
      <c:catAx>
        <c:axId val="455188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5520384"/>
        <c:crosses val="autoZero"/>
        <c:auto val="1"/>
        <c:lblAlgn val="ctr"/>
        <c:lblOffset val="100"/>
      </c:catAx>
      <c:valAx>
        <c:axId val="4552038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55188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6365796"/>
              </p:ext>
            </p:extLst>
          </p:nvPr>
        </p:nvGraphicFramePr>
        <p:xfrm>
          <a:off x="611559" y="3140968"/>
          <a:ext cx="7632849" cy="2520280"/>
        </p:xfrm>
        <a:graphic>
          <a:graphicData uri="http://schemas.openxmlformats.org/drawingml/2006/table">
            <a:tbl>
              <a:tblPr/>
              <a:tblGrid>
                <a:gridCol w="3256741">
                  <a:extLst>
                    <a:ext uri="{9D8B030D-6E8A-4147-A177-3AD203B41FA5}">
                      <a16:colId xmlns="" xmlns:a16="http://schemas.microsoft.com/office/drawing/2014/main" val="3038709958"/>
                    </a:ext>
                  </a:extLst>
                </a:gridCol>
                <a:gridCol w="2310749">
                  <a:extLst>
                    <a:ext uri="{9D8B030D-6E8A-4147-A177-3AD203B41FA5}">
                      <a16:colId xmlns="" xmlns:a16="http://schemas.microsoft.com/office/drawing/2014/main" val="617646476"/>
                    </a:ext>
                  </a:extLst>
                </a:gridCol>
                <a:gridCol w="2065359">
                  <a:extLst>
                    <a:ext uri="{9D8B030D-6E8A-4147-A177-3AD203B41FA5}">
                      <a16:colId xmlns="" xmlns:a16="http://schemas.microsoft.com/office/drawing/2014/main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2 696 805,13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2 664 563,54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2 710 909,02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2 644 206,47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-14 103,89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20 357,07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260648"/>
          <a:ext cx="4486275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572000" y="692696"/>
          <a:ext cx="4392489" cy="5220930"/>
        </p:xfrm>
        <a:graphic>
          <a:graphicData uri="http://schemas.openxmlformats.org/drawingml/2006/table">
            <a:tbl>
              <a:tblPr/>
              <a:tblGrid>
                <a:gridCol w="2398353"/>
                <a:gridCol w="997068"/>
                <a:gridCol w="997068"/>
              </a:tblGrid>
              <a:tr h="3345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</a:t>
                      </a:r>
                      <a:r>
                        <a:rPr lang="ru-RU" sz="1000" b="0" i="0" u="none" strike="noStrike" dirty="0" smtClean="0">
                          <a:latin typeface="Times New Roman"/>
                        </a:rPr>
                        <a:t>отчетную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118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402 056,67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405 379,70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11 550,00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12 057,99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291 945,00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294 790,28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29 522,14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29 787,81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32 654,00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32 993,52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14 815,05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14 575,06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21 570,48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21 175,04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06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54 104,45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56 678,68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42 639,90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44 740,58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1 567,31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2 604,34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2 899,00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3 847,72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3 867,88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3 408,78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195,13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2 240 644,01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2 202 505,16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494 427,80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494 427,79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730 081,27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694 803,23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998 296,48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995 988,96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20 516,27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19 962,99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7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48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0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2 696 805,13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2 664 563,54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2656"/>
          <a:ext cx="442798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99992" y="1196752"/>
          <a:ext cx="3911599" cy="4726305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2 710 909,0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2 644 206,5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140 429,9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137 918,6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7 591,5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324 037,8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301 194,7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222 541,3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205 227,3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2 013 921,5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1 990 901,8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1 580 327,0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1 566 668,4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226 930,7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224 204,4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132 524,2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128 889,7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74 097,1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71 096,8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2634</TotalTime>
  <Words>383</Words>
  <Application>Microsoft Office PowerPoint</Application>
  <PresentationFormat>Экран (4:3)</PresentationFormat>
  <Paragraphs>132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356</cp:revision>
  <dcterms:modified xsi:type="dcterms:W3CDTF">2021-01-25T03:01:36Z</dcterms:modified>
</cp:coreProperties>
</file>