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diagrams/colors3.xml" ContentType="application/vnd.openxmlformats-officedocument.drawingml.diagramColors+xml"/>
  <Override PartName="/ppt/charts/chart2.xml" ContentType="application/vnd.openxmlformats-officedocument.drawingml.chart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docProps/core.xml" ContentType="application/vnd.openxmlformats-package.core-properties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6"/>
  </p:notesMasterIdLst>
  <p:sldIdLst>
    <p:sldId id="261" r:id="rId2"/>
    <p:sldId id="269" r:id="rId3"/>
    <p:sldId id="268" r:id="rId4"/>
    <p:sldId id="270" r:id="rId5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3429" autoAdjust="0"/>
  </p:normalViewPr>
  <p:slideViewPr>
    <p:cSldViewPr>
      <p:cViewPr varScale="1">
        <p:scale>
          <a:sx n="105" d="100"/>
          <a:sy n="105" d="100"/>
        </p:scale>
        <p:origin x="-1158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5\budjet\2020%20&#1075;&#1086;&#1076;\&#1089;&#1072;&#1081;&#1090;\&#1090;&#1072;&#1073;&#1083;&#1080;&#1094;&#1099;%20&#1082;%20&#1088;&#1077;&#1096;&#1077;&#1085;&#1080;&#1102;\&#1082;&#1086;&#1088;&#1088;&#1077;&#1082;&#1090;&#1080;&#1088;&#1086;&#1074;&#1082;&#1072;%201\&#1082;%20&#1088;&#1077;&#1096;&#1077;&#1085;&#1080;&#1102;%202020-2022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5\budjet\2020%20&#1075;&#1086;&#1076;\&#1089;&#1072;&#1081;&#1090;\&#1090;&#1072;&#1073;&#1083;&#1080;&#1094;&#1099;%20&#1082;%20&#1088;&#1077;&#1096;&#1077;&#1085;&#1080;&#1102;\&#1082;&#1086;&#1088;&#1088;&#1077;&#1082;&#1090;&#1080;&#1088;&#1086;&#1074;&#1082;&#1072;%201\&#1082;%20&#1088;&#1077;&#1096;&#1077;&#1085;&#1080;&#1102;%202020-2022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Доходы городского бюджета в 2020 году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dLbls>
            <c:showPercent val="1"/>
            <c:showLeaderLines val="1"/>
          </c:dLbls>
          <c:cat>
            <c:strRef>
              <c:f>('Доходы  (корр1)'!$J$12,'Доходы  (корр1)'!$J$35,'Доходы  (корр1)'!$J$45)</c:f>
              <c:strCache>
                <c:ptCount val="3"/>
                <c:pt idx="0">
                  <c:v>НАЛОГОВЫЕ 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('Доходы  (корр1)'!$K$12,'Доходы  (корр1)'!$K$35,'Доходы  (корр1)'!$K$45)</c:f>
              <c:numCache>
                <c:formatCode>#,##0.00</c:formatCode>
                <c:ptCount val="3"/>
                <c:pt idx="0">
                  <c:v>385471.94</c:v>
                </c:pt>
                <c:pt idx="1">
                  <c:v>56847.54</c:v>
                </c:pt>
                <c:pt idx="2">
                  <c:v>1765767.05</c:v>
                </c:pt>
              </c:numCache>
            </c:numRef>
          </c:val>
        </c:ser>
        <c:dLbls>
          <c:showPercent val="1"/>
        </c:dLbls>
      </c:pie3DChart>
      <c:spPr>
        <a:noFill/>
        <a:ln w="25400">
          <a:noFill/>
        </a:ln>
      </c:spPr>
    </c:plotArea>
    <c:legend>
      <c:legendPos val="t"/>
      <c:layout/>
    </c:legend>
    <c:plotVisOnly val="1"/>
    <c:dispBlanksAs val="zero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Расходы бюджета города на 2020 год  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b="1"/>
                      <a:t>0</a:t>
                    </a:r>
                    <a:r>
                      <a:rPr lang="ru-RU"/>
                      <a:t>,2</a:t>
                    </a:r>
                    <a:r>
                      <a:rPr lang="en-US"/>
                      <a:t>%</a:t>
                    </a:r>
                  </a:p>
                </c:rich>
              </c:tx>
            </c:dLbl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Percent val="1"/>
            <c:showLeaderLines val="1"/>
          </c:dLbls>
          <c:cat>
            <c:strRef>
              <c:f>('расходы (корр 1)'!$A$3,'расходы (корр 1)'!$A$5,'расходы (корр 1)'!$A$6,'расходы (корр 1)'!$A$7,'расходы (корр 1)'!$A$9)</c:f>
              <c:strCache>
                <c:ptCount val="5"/>
                <c:pt idx="0">
                  <c:v>Общегосударственные вопросы (аппарат управления)</c:v>
                </c:pt>
                <c:pt idx="1">
                  <c:v>Национальная безопасности и правоохранительная деятельность</c:v>
                </c:pt>
                <c:pt idx="2">
                  <c:v>Национальная экономика (транспорт, дорожный фонд)</c:v>
                </c:pt>
                <c:pt idx="3">
                  <c:v>ЖКХ (благоустройство, дороги города, кап. Ремонт жилого фонда)</c:v>
                </c:pt>
                <c:pt idx="4">
                  <c:v>СОЦСФЕРА</c:v>
                </c:pt>
              </c:strCache>
            </c:strRef>
          </c:cat>
          <c:val>
            <c:numRef>
              <c:f>('расходы (корр 1)'!$D$3,'расходы (корр 1)'!$D$5,'расходы (корр 1)'!$D$6,'расходы (корр 1)'!$D$7,'расходы (корр 1)'!$D$9)</c:f>
              <c:numCache>
                <c:formatCode>#,##0.00</c:formatCode>
                <c:ptCount val="5"/>
                <c:pt idx="0">
                  <c:v>111610.65</c:v>
                </c:pt>
                <c:pt idx="1">
                  <c:v>4565.55</c:v>
                </c:pt>
                <c:pt idx="2">
                  <c:v>178072.87</c:v>
                </c:pt>
                <c:pt idx="3">
                  <c:v>169362.39</c:v>
                </c:pt>
                <c:pt idx="4">
                  <c:v>1774658.73</c:v>
                </c:pt>
              </c:numCache>
            </c:numRef>
          </c:val>
        </c:ser>
        <c:dLbls>
          <c:showPercent val="1"/>
        </c:dLbls>
      </c:pie3DChart>
      <c:spPr>
        <a:noFill/>
        <a:ln w="25400">
          <a:noFill/>
        </a:ln>
      </c:spPr>
    </c:plotArea>
    <c:legend>
      <c:legendPos val="r"/>
      <c:layout/>
    </c:legend>
    <c:plotVisOnly val="1"/>
    <c:dispBlanksAs val="zero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бюджета города Минусинска на </a:t>
          </a:r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2020 </a:t>
          </a:r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год и плановый период </a:t>
          </a:r>
        </a:p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2021-2022 </a:t>
          </a:r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годы:</a:t>
          </a:r>
          <a:endParaRPr lang="ru-RU" sz="28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ScaleY="39543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E303EC-3F6F-4444-8711-791DE684ADD9}" type="presOf" srcId="{80EA9BA2-0E64-4F17-9598-2C4CBCC2093E}" destId="{EB6B35A9-2E54-47E8-82AD-054A02153DE4}" srcOrd="0" destOrd="0" presId="urn:microsoft.com/office/officeart/2005/8/layout/vList2"/>
    <dgm:cxn modelId="{F993A68C-037C-4C85-88D6-E58F4DADEED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FC81B0E-34E1-4C12-A145-D2AF63BB32A2}" type="presParOf" srcId="{4BE7FD2E-877B-4E5D-8E15-C326610DAEDD}" destId="{EB6B35A9-2E54-47E8-82AD-054A02153DE4}" srcOrd="0" destOrd="0" presId="urn:microsoft.com/office/officeart/2005/8/layout/vList2"/>
  </dgm:cxnLst>
  <dgm:bg/>
  <dgm:whole>
    <a:ln w="38100"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1800" b="1" i="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dirty="0"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89" custLinFactNeighborY="42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ED76D8-BE88-46CE-8C7F-3A0561BD8A11}" type="presOf" srcId="{80EA9BA2-0E64-4F17-9598-2C4CBCC2093E}" destId="{EB6B35A9-2E54-47E8-82AD-054A02153DE4}" srcOrd="0" destOrd="0" presId="urn:microsoft.com/office/officeart/2005/8/layout/vList2"/>
    <dgm:cxn modelId="{5433DD1A-223B-46A2-A85E-E5D4C57AA4A1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1B10F7E2-DCD4-4BB0-B6E7-72BC5CA12BDE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3#12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D8B2FD8-9BA4-41EA-B8F3-7FC15038D58F}" type="pres">
      <dgm:prSet presAssocID="{14AF04DA-2576-41CC-B86D-2FDFC0CFD64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6AAF6B56-DFBE-49CB-AA65-B73C90F7DD12}" type="presOf" srcId="{14AF04DA-2576-41CC-B86D-2FDFC0CFD64B}" destId="{9D8B2FD8-9BA4-41EA-B8F3-7FC15038D58F}" srcOrd="0" destOrd="0" presId="urn:microsoft.com/office/officeart/2005/8/layout/vList3#1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Межбюджетные трансферты планируемые к получению в </a:t>
          </a:r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2020 </a:t>
          </a:r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год и плановом периоде </a:t>
          </a:r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2021-2022 </a:t>
          </a:r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годы:</a:t>
          </a:r>
          <a:endParaRPr lang="ru-RU" sz="28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ScaleY="39543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E303EC-3F6F-4444-8711-791DE684ADD9}" type="presOf" srcId="{80EA9BA2-0E64-4F17-9598-2C4CBCC2093E}" destId="{EB6B35A9-2E54-47E8-82AD-054A02153DE4}" srcOrd="0" destOrd="0" presId="urn:microsoft.com/office/officeart/2005/8/layout/vList2"/>
    <dgm:cxn modelId="{F993A68C-037C-4C85-88D6-E58F4DADEED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FC81B0E-34E1-4C12-A145-D2AF63BB32A2}" type="presParOf" srcId="{4BE7FD2E-877B-4E5D-8E15-C326610DAEDD}" destId="{EB6B35A9-2E54-47E8-82AD-054A02153DE4}" srcOrd="0" destOrd="0" presId="urn:microsoft.com/office/officeart/2005/8/layout/vList2"/>
  </dgm:cxnLst>
  <dgm:bg/>
  <dgm:whole>
    <a:ln w="38100"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1800" b="1" i="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dirty="0"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89" custLinFactNeighborY="42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ED76D8-BE88-46CE-8C7F-3A0561BD8A11}" type="presOf" srcId="{80EA9BA2-0E64-4F17-9598-2C4CBCC2093E}" destId="{EB6B35A9-2E54-47E8-82AD-054A02153DE4}" srcOrd="0" destOrd="0" presId="urn:microsoft.com/office/officeart/2005/8/layout/vList2"/>
    <dgm:cxn modelId="{5433DD1A-223B-46A2-A85E-E5D4C57AA4A1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1B10F7E2-DCD4-4BB0-B6E7-72BC5CA12BDE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8188373" cy="1654566"/>
        </a:xfrm>
        <a:prstGeom prst="roundRect">
          <a:avLst/>
        </a:prstGeom>
        <a:noFill/>
        <a:ln w="57150" cap="flat" cmpd="thickThin" algn="ctr">
          <a:solidFill>
            <a:srgbClr val="00B05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бюджета города Минусинска на </a:t>
          </a: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2020 </a:t>
          </a: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год и плановый период </a:t>
          </a:r>
        </a:p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2021-2022 </a:t>
          </a: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годы:</a:t>
          </a:r>
          <a:endParaRPr lang="ru-RU" sz="28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0"/>
        <a:ext cx="8188373" cy="165456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370"/>
          <a:ext cx="1623993" cy="503684"/>
        </a:xfrm>
        <a:prstGeom prst="roundRect">
          <a:avLst/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kern="1200" dirty="0">
            <a:solidFill>
              <a:srgbClr val="0000FF"/>
            </a:solidFill>
            <a:effectLst/>
          </a:endParaRPr>
        </a:p>
      </dsp:txBody>
      <dsp:txXfrm>
        <a:off x="0" y="370"/>
        <a:ext cx="1623993" cy="503684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31719"/>
          <a:ext cx="8188373" cy="1340387"/>
        </a:xfrm>
        <a:prstGeom prst="roundRect">
          <a:avLst/>
        </a:prstGeom>
        <a:noFill/>
        <a:ln w="57150" cap="flat" cmpd="thickThin" algn="ctr">
          <a:solidFill>
            <a:srgbClr val="00B05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Межбюджетные трансферты планируемые к получению в </a:t>
          </a: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2020 </a:t>
          </a: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год и плановом периоде </a:t>
          </a: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2021-2022 </a:t>
          </a: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годы:</a:t>
          </a:r>
          <a:endParaRPr lang="ru-RU" sz="28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131719"/>
        <a:ext cx="8188373" cy="1340387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370"/>
          <a:ext cx="1623993" cy="503684"/>
        </a:xfrm>
        <a:prstGeom prst="roundRect">
          <a:avLst/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kern="1200" dirty="0">
            <a:solidFill>
              <a:srgbClr val="0000FF"/>
            </a:solidFill>
            <a:effectLst/>
          </a:endParaRPr>
        </a:p>
      </dsp:txBody>
      <dsp:txXfrm>
        <a:off x="0" y="370"/>
        <a:ext cx="1623993" cy="5036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1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30.03.2020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30.03.2020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30.03.2020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30.03.2020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30.03.2020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chart" Target="../charts/chart2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1486040831"/>
              </p:ext>
            </p:extLst>
          </p:nvPr>
        </p:nvGraphicFramePr>
        <p:xfrm>
          <a:off x="611560" y="332656"/>
          <a:ext cx="8188373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7164288" y="2636912"/>
          <a:ext cx="162399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67544" y="4293096"/>
          <a:ext cx="8280921" cy="2042559"/>
        </p:xfrm>
        <a:graphic>
          <a:graphicData uri="http://schemas.openxmlformats.org/drawingml/2006/table">
            <a:tbl>
              <a:tblPr/>
              <a:tblGrid>
                <a:gridCol w="2012545"/>
                <a:gridCol w="1567094"/>
                <a:gridCol w="1567094"/>
                <a:gridCol w="1567094"/>
                <a:gridCol w="1567094"/>
              </a:tblGrid>
              <a:tr h="104593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Всего за 3 года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2020 год 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2021 год 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2022 год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23387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6 102 472,47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2 208 086,53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2 032 495,87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1 861 890,07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3387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6 133 233,23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2 238 847,29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2 032 495,87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1 861 890,07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46113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 (-) Профицит (+)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-30 760,76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-30 760,76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0,00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0,00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116632"/>
            <a:ext cx="1619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70C0"/>
                </a:solidFill>
              </a:rPr>
              <a:t>Тыс. руб.</a:t>
            </a:r>
            <a:endParaRPr lang="ru-RU" b="1" i="1" dirty="0">
              <a:solidFill>
                <a:srgbClr val="0070C0"/>
              </a:solidFill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/>
        </p:nvGraphicFramePr>
        <p:xfrm>
          <a:off x="-324544" y="836712"/>
          <a:ext cx="4824536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4283968" y="1196752"/>
          <a:ext cx="4680520" cy="5114334"/>
        </p:xfrm>
        <a:graphic>
          <a:graphicData uri="http://schemas.openxmlformats.org/drawingml/2006/table">
            <a:tbl>
              <a:tblPr/>
              <a:tblGrid>
                <a:gridCol w="3827511"/>
                <a:gridCol w="853009"/>
              </a:tblGrid>
              <a:tr h="2135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"/>
                        </a:rPr>
                        <a:t>Наименование кода классификации доходов бюджета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Доходы на </a:t>
                      </a:r>
                      <a:br>
                        <a:rPr lang="ru-RU" sz="1100" b="0" i="0" u="none" strike="noStrike">
                          <a:latin typeface="Times New Roman"/>
                        </a:rPr>
                      </a:br>
                      <a:r>
                        <a:rPr lang="ru-RU" sz="1100" b="0" i="0" u="none" strike="noStrike">
                          <a:latin typeface="Times New Roman"/>
                        </a:rPr>
                        <a:t>2020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1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79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 dirty="0"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442 319,48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  <a:tr h="12679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 dirty="0"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385 471,94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2679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6 017,60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  <a:tr h="133465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270 015,64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  <a:tr h="213544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Акцизы по подакцизным товарам (продукции), производимым на территории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23 712,00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  <a:tr h="153484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34 616,20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  <a:tr h="120118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36 295,60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  <a:tr h="153484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14 814,90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  <a:tr h="14681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 dirty="0"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56 847,54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</a:tr>
              <a:tr h="260256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50 872,70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4681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515,00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60256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1 829,19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46910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1 497,50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73504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1 972,80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33465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160,35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60158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 dirty="0"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>
                          <a:latin typeface="Times New Roman"/>
                        </a:rPr>
                        <a:t>1 765 767,05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</a:tr>
              <a:tr h="26692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473 017,90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40138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299 368,55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2679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993 788,00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2679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573,10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4681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1 288,69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2679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-2 269,20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13445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>
                          <a:latin typeface="Times New Roman"/>
                        </a:rPr>
                        <a:t>2 208 086,53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xmlns="" val="253325332"/>
              </p:ext>
            </p:extLst>
          </p:nvPr>
        </p:nvGraphicFramePr>
        <p:xfrm>
          <a:off x="142844" y="5000636"/>
          <a:ext cx="9429816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452320" y="1124744"/>
            <a:ext cx="1574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/>
              <a:t>тыс. руб.</a:t>
            </a:r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5148064" y="1556794"/>
          <a:ext cx="3792984" cy="4608509"/>
        </p:xfrm>
        <a:graphic>
          <a:graphicData uri="http://schemas.openxmlformats.org/drawingml/2006/table">
            <a:tbl>
              <a:tblPr/>
              <a:tblGrid>
                <a:gridCol w="3069202"/>
                <a:gridCol w="723782"/>
              </a:tblGrid>
              <a:tr h="404882">
                <a:tc>
                  <a:txBody>
                    <a:bodyPr/>
                    <a:lstStyle/>
                    <a:p>
                      <a:pPr algn="ctr" rtl="0" fontAlgn="t"/>
                      <a:endParaRPr lang="ru-RU" sz="1000" b="0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000" b="0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2020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</a:tr>
              <a:tr h="202441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2 238 847,29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</a:tr>
              <a:tr h="38106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111 610,65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50074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377,10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500148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4 565,55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8106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178 072,87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428699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169 362,39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85799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СОЦСФЕРА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1 774 658,73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38166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1 462 652,77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02441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121 229,76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02441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42,45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57249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125 242,44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69157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65 491,31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404882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200,00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/>
        </p:nvGraphicFramePr>
        <p:xfrm>
          <a:off x="-396552" y="332656"/>
          <a:ext cx="5544615" cy="6048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2182027204"/>
              </p:ext>
            </p:extLst>
          </p:nvPr>
        </p:nvGraphicFramePr>
        <p:xfrm>
          <a:off x="611560" y="332656"/>
          <a:ext cx="8188373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7164288" y="2636912"/>
          <a:ext cx="162399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83566" y="4005064"/>
          <a:ext cx="8064897" cy="2009179"/>
        </p:xfrm>
        <a:graphic>
          <a:graphicData uri="http://schemas.openxmlformats.org/drawingml/2006/table">
            <a:tbl>
              <a:tblPr/>
              <a:tblGrid>
                <a:gridCol w="754610"/>
                <a:gridCol w="2535019"/>
                <a:gridCol w="1591756"/>
                <a:gridCol w="1591756"/>
                <a:gridCol w="1591756"/>
              </a:tblGrid>
              <a:tr h="63400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№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/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показателя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2020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2021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2022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5896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473 017,90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400 125,80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400 125,80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МБТ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573,10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299 368,55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280 140,17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101 591,57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993 788,00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914 586,90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914 815,60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ВСЕГО: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1 766 747,55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1 594 852,87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1 416 532,97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672276595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1984</TotalTime>
  <Words>411</Words>
  <Application>Microsoft Office PowerPoint</Application>
  <PresentationFormat>Экран (4:3)</PresentationFormat>
  <Paragraphs>145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Открытая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user3</cp:lastModifiedBy>
  <cp:revision>249</cp:revision>
  <dcterms:modified xsi:type="dcterms:W3CDTF">2020-03-30T02:41:28Z</dcterms:modified>
</cp:coreProperties>
</file>